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23.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6"/>
  </p:notesMasterIdLst>
  <p:handoutMasterIdLst>
    <p:handoutMasterId r:id="rId27"/>
  </p:handoutMasterIdLst>
  <p:sldIdLst>
    <p:sldId id="259" r:id="rId2"/>
    <p:sldId id="260" r:id="rId3"/>
    <p:sldId id="261" r:id="rId4"/>
    <p:sldId id="324" r:id="rId5"/>
    <p:sldId id="325" r:id="rId6"/>
    <p:sldId id="314" r:id="rId7"/>
    <p:sldId id="320" r:id="rId8"/>
    <p:sldId id="321" r:id="rId9"/>
    <p:sldId id="326" r:id="rId10"/>
    <p:sldId id="327" r:id="rId11"/>
    <p:sldId id="334" r:id="rId12"/>
    <p:sldId id="335" r:id="rId13"/>
    <p:sldId id="329" r:id="rId14"/>
    <p:sldId id="330" r:id="rId15"/>
    <p:sldId id="331" r:id="rId16"/>
    <p:sldId id="332" r:id="rId17"/>
    <p:sldId id="333" r:id="rId18"/>
    <p:sldId id="336" r:id="rId19"/>
    <p:sldId id="337" r:id="rId20"/>
    <p:sldId id="338" r:id="rId21"/>
    <p:sldId id="339" r:id="rId22"/>
    <p:sldId id="340" r:id="rId23"/>
    <p:sldId id="341" r:id="rId24"/>
    <p:sldId id="310" r:id="rId25"/>
  </p:sldIdLst>
  <p:sldSz cx="9144000" cy="6858000" type="screen4x3"/>
  <p:notesSz cx="6797675" cy="9928225"/>
  <p:embeddedFontLst>
    <p:embeddedFont>
      <p:font typeface="Calibri" panose="020F0502020204030204" pitchFamily="34" charset="0"/>
      <p:regular r:id="rId28"/>
      <p:bold r:id="rId29"/>
      <p:italic r:id="rId30"/>
      <p:boldItalic r:id="rId31"/>
    </p:embeddedFont>
  </p:embeddedFontLst>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B70"/>
    <a:srgbClr val="002060"/>
    <a:srgbClr val="264D9A"/>
    <a:srgbClr val="E11E09"/>
    <a:srgbClr val="002DBC"/>
    <a:srgbClr val="FFFF99"/>
    <a:srgbClr val="00CCFF"/>
    <a:srgbClr val="0020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0" autoAdjust="0"/>
    <p:restoredTop sz="84022" autoAdjust="0"/>
  </p:normalViewPr>
  <p:slideViewPr>
    <p:cSldViewPr>
      <p:cViewPr varScale="1">
        <p:scale>
          <a:sx n="91" d="100"/>
          <a:sy n="91" d="100"/>
        </p:scale>
        <p:origin x="9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1896" y="-9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438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207CE05-B1D0-4D34-B63E-D846BFBBDF3E}" type="datetimeFigureOut">
              <a:rPr lang="en-US"/>
              <a:pPr>
                <a:defRPr/>
              </a:pPr>
              <a:t>3/23/2021</a:t>
            </a:fld>
            <a:endParaRPr lang="en-US"/>
          </a:p>
        </p:txBody>
      </p:sp>
      <p:sp>
        <p:nvSpPr>
          <p:cNvPr id="14438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4389"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3A9EB28-2A9D-4BDB-91FC-E05E160F5E59}" type="slidenum">
              <a:rPr lang="en-US"/>
              <a:pPr>
                <a:defRPr/>
              </a:pPr>
              <a:t>‹#›</a:t>
            </a:fld>
            <a:endParaRPr lang="en-US"/>
          </a:p>
        </p:txBody>
      </p:sp>
    </p:spTree>
    <p:extLst>
      <p:ext uri="{BB962C8B-B14F-4D97-AF65-F5344CB8AC3E}">
        <p14:creationId xmlns:p14="http://schemas.microsoft.com/office/powerpoint/2010/main" val="2364614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84532E0-71D4-44CA-8DD1-7A0D50447A7D}" type="datetimeFigureOut">
              <a:rPr lang="en-US"/>
              <a:pPr>
                <a:defRPr/>
              </a:pPr>
              <a:t>3/23/2021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8834685-690E-4D0C-BF34-C644E5CC81FF}" type="slidenum">
              <a:rPr lang="en-US"/>
              <a:pPr>
                <a:defRPr/>
              </a:pPr>
              <a:t>‹#›</a:t>
            </a:fld>
            <a:endParaRPr lang="en-US"/>
          </a:p>
        </p:txBody>
      </p:sp>
    </p:spTree>
    <p:extLst>
      <p:ext uri="{BB962C8B-B14F-4D97-AF65-F5344CB8AC3E}">
        <p14:creationId xmlns:p14="http://schemas.microsoft.com/office/powerpoint/2010/main" val="3323212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a:lstStyle/>
          <a:p>
            <a:r>
              <a:rPr lang="en-US" smtClean="0"/>
              <a:t>GSDHHD</a:t>
            </a:r>
          </a:p>
        </p:txBody>
      </p:sp>
    </p:spTree>
    <p:extLst>
      <p:ext uri="{BB962C8B-B14F-4D97-AF65-F5344CB8AC3E}">
        <p14:creationId xmlns:p14="http://schemas.microsoft.com/office/powerpoint/2010/main" val="1791733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10</a:t>
            </a:fld>
            <a:endParaRPr lang="en-US" smtClean="0"/>
          </a:p>
        </p:txBody>
      </p:sp>
    </p:spTree>
    <p:extLst>
      <p:ext uri="{BB962C8B-B14F-4D97-AF65-F5344CB8AC3E}">
        <p14:creationId xmlns:p14="http://schemas.microsoft.com/office/powerpoint/2010/main" val="1360226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11</a:t>
            </a:fld>
            <a:endParaRPr lang="en-US" smtClean="0"/>
          </a:p>
        </p:txBody>
      </p:sp>
    </p:spTree>
    <p:extLst>
      <p:ext uri="{BB962C8B-B14F-4D97-AF65-F5344CB8AC3E}">
        <p14:creationId xmlns:p14="http://schemas.microsoft.com/office/powerpoint/2010/main" val="2925281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12</a:t>
            </a:fld>
            <a:endParaRPr lang="en-US" smtClean="0"/>
          </a:p>
        </p:txBody>
      </p:sp>
    </p:spTree>
    <p:extLst>
      <p:ext uri="{BB962C8B-B14F-4D97-AF65-F5344CB8AC3E}">
        <p14:creationId xmlns:p14="http://schemas.microsoft.com/office/powerpoint/2010/main" val="2455446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13</a:t>
            </a:fld>
            <a:endParaRPr lang="en-US" smtClean="0"/>
          </a:p>
        </p:txBody>
      </p:sp>
    </p:spTree>
    <p:extLst>
      <p:ext uri="{BB962C8B-B14F-4D97-AF65-F5344CB8AC3E}">
        <p14:creationId xmlns:p14="http://schemas.microsoft.com/office/powerpoint/2010/main" val="3452989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14</a:t>
            </a:fld>
            <a:endParaRPr lang="en-US" smtClean="0"/>
          </a:p>
        </p:txBody>
      </p:sp>
    </p:spTree>
    <p:extLst>
      <p:ext uri="{BB962C8B-B14F-4D97-AF65-F5344CB8AC3E}">
        <p14:creationId xmlns:p14="http://schemas.microsoft.com/office/powerpoint/2010/main" val="4124934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15</a:t>
            </a:fld>
            <a:endParaRPr lang="en-US" smtClean="0"/>
          </a:p>
        </p:txBody>
      </p:sp>
    </p:spTree>
    <p:extLst>
      <p:ext uri="{BB962C8B-B14F-4D97-AF65-F5344CB8AC3E}">
        <p14:creationId xmlns:p14="http://schemas.microsoft.com/office/powerpoint/2010/main" val="2611975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a:lstStyle/>
          <a:p>
            <a:r>
              <a:rPr lang="en-US" smtClean="0"/>
              <a:t>GSDHHD</a:t>
            </a:r>
          </a:p>
        </p:txBody>
      </p:sp>
    </p:spTree>
    <p:extLst>
      <p:ext uri="{BB962C8B-B14F-4D97-AF65-F5344CB8AC3E}">
        <p14:creationId xmlns:p14="http://schemas.microsoft.com/office/powerpoint/2010/main" val="23343860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17</a:t>
            </a:fld>
            <a:endParaRPr lang="en-US" smtClean="0"/>
          </a:p>
        </p:txBody>
      </p:sp>
    </p:spTree>
    <p:extLst>
      <p:ext uri="{BB962C8B-B14F-4D97-AF65-F5344CB8AC3E}">
        <p14:creationId xmlns:p14="http://schemas.microsoft.com/office/powerpoint/2010/main" val="4049716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18</a:t>
            </a:fld>
            <a:endParaRPr lang="en-US" smtClean="0"/>
          </a:p>
        </p:txBody>
      </p:sp>
    </p:spTree>
    <p:extLst>
      <p:ext uri="{BB962C8B-B14F-4D97-AF65-F5344CB8AC3E}">
        <p14:creationId xmlns:p14="http://schemas.microsoft.com/office/powerpoint/2010/main" val="2257287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19</a:t>
            </a:fld>
            <a:endParaRPr lang="en-US" smtClean="0"/>
          </a:p>
        </p:txBody>
      </p:sp>
    </p:spTree>
    <p:extLst>
      <p:ext uri="{BB962C8B-B14F-4D97-AF65-F5344CB8AC3E}">
        <p14:creationId xmlns:p14="http://schemas.microsoft.com/office/powerpoint/2010/main" val="1802064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val="1847573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20</a:t>
            </a:fld>
            <a:endParaRPr lang="en-US" smtClean="0"/>
          </a:p>
        </p:txBody>
      </p:sp>
    </p:spTree>
    <p:extLst>
      <p:ext uri="{BB962C8B-B14F-4D97-AF65-F5344CB8AC3E}">
        <p14:creationId xmlns:p14="http://schemas.microsoft.com/office/powerpoint/2010/main" val="1640810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21</a:t>
            </a:fld>
            <a:endParaRPr lang="en-US" smtClean="0"/>
          </a:p>
        </p:txBody>
      </p:sp>
    </p:spTree>
    <p:extLst>
      <p:ext uri="{BB962C8B-B14F-4D97-AF65-F5344CB8AC3E}">
        <p14:creationId xmlns:p14="http://schemas.microsoft.com/office/powerpoint/2010/main" val="3798831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22</a:t>
            </a:fld>
            <a:endParaRPr lang="en-US" smtClean="0"/>
          </a:p>
        </p:txBody>
      </p:sp>
    </p:spTree>
    <p:extLst>
      <p:ext uri="{BB962C8B-B14F-4D97-AF65-F5344CB8AC3E}">
        <p14:creationId xmlns:p14="http://schemas.microsoft.com/office/powerpoint/2010/main" val="3610298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normAutofit/>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23</a:t>
            </a:fld>
            <a:endParaRPr lang="en-US" smtClean="0"/>
          </a:p>
        </p:txBody>
      </p:sp>
    </p:spTree>
    <p:extLst>
      <p:ext uri="{BB962C8B-B14F-4D97-AF65-F5344CB8AC3E}">
        <p14:creationId xmlns:p14="http://schemas.microsoft.com/office/powerpoint/2010/main" val="2345577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3</a:t>
            </a:fld>
            <a:endParaRPr lang="en-US" smtClean="0"/>
          </a:p>
        </p:txBody>
      </p:sp>
    </p:spTree>
    <p:extLst>
      <p:ext uri="{BB962C8B-B14F-4D97-AF65-F5344CB8AC3E}">
        <p14:creationId xmlns:p14="http://schemas.microsoft.com/office/powerpoint/2010/main" val="348865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4</a:t>
            </a:fld>
            <a:endParaRPr lang="en-US" smtClean="0"/>
          </a:p>
        </p:txBody>
      </p:sp>
    </p:spTree>
    <p:extLst>
      <p:ext uri="{BB962C8B-B14F-4D97-AF65-F5344CB8AC3E}">
        <p14:creationId xmlns:p14="http://schemas.microsoft.com/office/powerpoint/2010/main" val="4249426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5</a:t>
            </a:fld>
            <a:endParaRPr lang="en-US" smtClean="0"/>
          </a:p>
        </p:txBody>
      </p:sp>
    </p:spTree>
    <p:extLst>
      <p:ext uri="{BB962C8B-B14F-4D97-AF65-F5344CB8AC3E}">
        <p14:creationId xmlns:p14="http://schemas.microsoft.com/office/powerpoint/2010/main" val="1076637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6</a:t>
            </a:fld>
            <a:endParaRPr lang="en-US" smtClean="0"/>
          </a:p>
        </p:txBody>
      </p:sp>
    </p:spTree>
    <p:extLst>
      <p:ext uri="{BB962C8B-B14F-4D97-AF65-F5344CB8AC3E}">
        <p14:creationId xmlns:p14="http://schemas.microsoft.com/office/powerpoint/2010/main" val="1200934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7</a:t>
            </a:fld>
            <a:endParaRPr lang="en-US" smtClean="0"/>
          </a:p>
        </p:txBody>
      </p:sp>
    </p:spTree>
    <p:extLst>
      <p:ext uri="{BB962C8B-B14F-4D97-AF65-F5344CB8AC3E}">
        <p14:creationId xmlns:p14="http://schemas.microsoft.com/office/powerpoint/2010/main" val="255401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8</a:t>
            </a:fld>
            <a:endParaRPr lang="en-US" smtClean="0"/>
          </a:p>
        </p:txBody>
      </p:sp>
    </p:spTree>
    <p:extLst>
      <p:ext uri="{BB962C8B-B14F-4D97-AF65-F5344CB8AC3E}">
        <p14:creationId xmlns:p14="http://schemas.microsoft.com/office/powerpoint/2010/main" val="1172472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endParaRPr lang="en-US" sz="1200" smtClean="0">
              <a:solidFill>
                <a:srgbClr val="001B70"/>
              </a:solidFill>
            </a:endParaRPr>
          </a:p>
          <a:p>
            <a:pPr algn="just"/>
            <a:endParaRPr lang="en-US" sz="1200" smtClean="0">
              <a:solidFill>
                <a:srgbClr val="001B70"/>
              </a:solidFill>
            </a:endParaRPr>
          </a:p>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9</a:t>
            </a:fld>
            <a:endParaRPr lang="en-US" smtClean="0"/>
          </a:p>
        </p:txBody>
      </p:sp>
    </p:spTree>
    <p:extLst>
      <p:ext uri="{BB962C8B-B14F-4D97-AF65-F5344CB8AC3E}">
        <p14:creationId xmlns:p14="http://schemas.microsoft.com/office/powerpoint/2010/main" val="14917235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p:nvPr userDrawn="1"/>
        </p:nvSpPr>
        <p:spPr>
          <a:xfrm>
            <a:off x="0" y="6248400"/>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pic>
        <p:nvPicPr>
          <p:cNvPr id="5" name="Picture 2" descr="F:\Work\Luu\Mau Template Powerpoint\template banner.jpg"/>
          <p:cNvPicPr>
            <a:picLocks noChangeAspect="1" noChangeArrowheads="1"/>
          </p:cNvPicPr>
          <p:nvPr userDrawn="1"/>
        </p:nvPicPr>
        <p:blipFill>
          <a:blip r:embed="rId2"/>
          <a:srcRect/>
          <a:stretch>
            <a:fillRect/>
          </a:stretch>
        </p:blipFill>
        <p:spPr bwMode="auto">
          <a:xfrm>
            <a:off x="0" y="0"/>
            <a:ext cx="9163050" cy="32004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p:ph type="dt" sz="half" idx="10"/>
          </p:nvPr>
        </p:nvSpPr>
        <p:spPr>
          <a:xfrm>
            <a:off x="374650" y="6356350"/>
            <a:ext cx="2133600" cy="365125"/>
          </a:xfrm>
        </p:spPr>
        <p:txBody>
          <a:bodyPr/>
          <a:lstStyle>
            <a:lvl1pPr>
              <a:defRPr sz="2800" b="1">
                <a:solidFill>
                  <a:schemeClr val="bg1"/>
                </a:solidFill>
              </a:defRPr>
            </a:lvl1pPr>
          </a:lstStyle>
          <a:p>
            <a:pPr>
              <a:defRPr/>
            </a:pPr>
            <a:fld id="{C69619DF-19C3-4355-808A-F908A120F910}" type="datetime1">
              <a:rPr lang="en-US"/>
              <a:pPr>
                <a:defRPr/>
              </a:pPr>
              <a:t>3/23/2021</a:t>
            </a:fld>
            <a:endParaRPr lang="en-US"/>
          </a:p>
        </p:txBody>
      </p:sp>
      <p:sp>
        <p:nvSpPr>
          <p:cNvPr id="7" name="Footer Placeholder 4"/>
          <p:cNvSpPr>
            <a:spLocks noGrp="1"/>
          </p:cNvSpPr>
          <p:nvPr>
            <p:ph type="ftr" sz="quarter" idx="11"/>
          </p:nvPr>
        </p:nvSpPr>
        <p:spPr/>
        <p:txBody>
          <a:bodyPr/>
          <a:lstStyle>
            <a:lvl1pPr>
              <a:defRPr sz="1600" b="1">
                <a:solidFill>
                  <a:schemeClr val="bg1"/>
                </a:solidFill>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EB36900-ACE3-412B-9BA3-0D11402BAE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4" name="Date Placeholder 3"/>
          <p:cNvSpPr txBox="1">
            <a:spLocks/>
          </p:cNvSpPr>
          <p:nvPr userDrawn="1"/>
        </p:nvSpPr>
        <p:spPr>
          <a:xfrm>
            <a:off x="457200" y="6356350"/>
            <a:ext cx="2133600" cy="365125"/>
          </a:xfrm>
          <a:prstGeom prst="rect">
            <a:avLst/>
          </a:prstGeom>
        </p:spPr>
        <p:txBody>
          <a:bodyPr anchor="ctr"/>
          <a:lstStyle/>
          <a:p>
            <a:pPr>
              <a:defRPr/>
            </a:pPr>
            <a:fld id="{58E00926-31C5-4BF3-88BA-AC046CE70B10}" type="datetime1">
              <a:rPr lang="en-US" sz="1200">
                <a:solidFill>
                  <a:srgbClr val="898989"/>
                </a:solidFill>
              </a:rPr>
              <a:pPr>
                <a:defRPr/>
              </a:pPr>
              <a:t>3/23/2021</a:t>
            </a:fld>
            <a:endParaRPr lang="en-US" sz="1200">
              <a:solidFill>
                <a:srgbClr val="898989"/>
              </a:solidFill>
            </a:endParaRPr>
          </a:p>
        </p:txBody>
      </p:sp>
      <p:sp>
        <p:nvSpPr>
          <p:cNvPr id="5" name="Slide Number Placeholder 5"/>
          <p:cNvSpPr txBox="1">
            <a:spLocks/>
          </p:cNvSpPr>
          <p:nvPr userDrawn="1"/>
        </p:nvSpPr>
        <p:spPr>
          <a:xfrm>
            <a:off x="6553200" y="6356350"/>
            <a:ext cx="2133600" cy="365125"/>
          </a:xfrm>
          <a:prstGeom prst="rect">
            <a:avLst/>
          </a:prstGeom>
        </p:spPr>
        <p:txBody>
          <a:bodyPr anchor="ctr"/>
          <a:lstStyle/>
          <a:p>
            <a:pPr algn="r">
              <a:defRPr/>
            </a:pPr>
            <a:fld id="{77CCC824-E603-42AE-882E-BF17ECFC234F}" type="slidenum">
              <a:rPr lang="en-US" sz="1200">
                <a:solidFill>
                  <a:srgbClr val="898989"/>
                </a:solidFill>
              </a:rPr>
              <a:pPr algn="r">
                <a:defRPr/>
              </a:pPr>
              <a:t>‹#›</a:t>
            </a:fld>
            <a:endParaRPr lang="en-US" sz="1200">
              <a:solidFill>
                <a:srgbClr val="898989"/>
              </a:solidFill>
            </a:endParaRPr>
          </a:p>
        </p:txBody>
      </p:sp>
      <p:sp>
        <p:nvSpPr>
          <p:cNvPr id="6" name="Rectangle 8"/>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7"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8"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9" name="Slide Number Placeholder 5"/>
          <p:cNvSpPr txBox="1">
            <a:spLocks/>
          </p:cNvSpPr>
          <p:nvPr userDrawn="1"/>
        </p:nvSpPr>
        <p:spPr>
          <a:xfrm>
            <a:off x="6664325" y="6357938"/>
            <a:ext cx="2133600" cy="365125"/>
          </a:xfrm>
          <a:prstGeom prst="rect">
            <a:avLst/>
          </a:prstGeom>
        </p:spPr>
        <p:txBody>
          <a:bodyPr anchor="ctr"/>
          <a:lstStyle/>
          <a:p>
            <a:pPr algn="r">
              <a:defRPr/>
            </a:pPr>
            <a:fld id="{35EB3AA8-5F16-4E4F-8542-54EED066451B}" type="slidenum">
              <a:rPr lang="en-US" sz="2000">
                <a:solidFill>
                  <a:schemeClr val="bg1"/>
                </a:solidFill>
              </a:rPr>
              <a:pPr algn="r">
                <a:defRPr/>
              </a:pPr>
              <a:t>‹#›</a:t>
            </a:fld>
            <a:endParaRPr lang="en-US" sz="1200">
              <a:solidFill>
                <a:schemeClr val="bg1"/>
              </a:solidFill>
            </a:endParaRPr>
          </a:p>
        </p:txBody>
      </p:sp>
      <p:grpSp>
        <p:nvGrpSpPr>
          <p:cNvPr id="10" name="Group 15"/>
          <p:cNvGrpSpPr>
            <a:grpSpLocks/>
          </p:cNvGrpSpPr>
          <p:nvPr userDrawn="1"/>
        </p:nvGrpSpPr>
        <p:grpSpPr bwMode="auto">
          <a:xfrm>
            <a:off x="0" y="0"/>
            <a:ext cx="9144000" cy="381000"/>
            <a:chOff x="0" y="0"/>
            <a:chExt cx="9144000" cy="381000"/>
          </a:xfrm>
        </p:grpSpPr>
        <p:sp>
          <p:nvSpPr>
            <p:cNvPr id="11"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2"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3"/>
          <p:cNvSpPr>
            <a:spLocks noGrp="1"/>
          </p:cNvSpPr>
          <p:nvPr>
            <p:ph type="dt" sz="half" idx="10"/>
          </p:nvPr>
        </p:nvSpPr>
        <p:spPr/>
        <p:txBody>
          <a:bodyPr/>
          <a:lstStyle>
            <a:lvl1pPr>
              <a:defRPr/>
            </a:lvl1pPr>
          </a:lstStyle>
          <a:p>
            <a:pPr>
              <a:defRPr/>
            </a:pPr>
            <a:fld id="{647DC175-6728-402D-95C8-34F1675D5221}"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1A741172-318D-49D3-8386-F791B7E155C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txBox="1">
            <a:spLocks/>
          </p:cNvSpPr>
          <p:nvPr userDrawn="1"/>
        </p:nvSpPr>
        <p:spPr>
          <a:xfrm>
            <a:off x="457200" y="6356350"/>
            <a:ext cx="2133600" cy="365125"/>
          </a:xfrm>
          <a:prstGeom prst="rect">
            <a:avLst/>
          </a:prstGeom>
        </p:spPr>
        <p:txBody>
          <a:bodyPr anchor="ctr"/>
          <a:lstStyle/>
          <a:p>
            <a:pPr>
              <a:defRPr/>
            </a:pPr>
            <a:fld id="{42B61C14-B0A9-4E3A-8709-94A7CBB91E65}" type="datetime1">
              <a:rPr lang="en-US" sz="1200">
                <a:solidFill>
                  <a:srgbClr val="898989"/>
                </a:solidFill>
              </a:rPr>
              <a:pPr>
                <a:defRPr/>
              </a:pPr>
              <a:t>3/23/2021</a:t>
            </a:fld>
            <a:endParaRPr lang="en-US" sz="1200">
              <a:solidFill>
                <a:srgbClr val="898989"/>
              </a:solidFill>
            </a:endParaRPr>
          </a:p>
        </p:txBody>
      </p:sp>
      <p:sp>
        <p:nvSpPr>
          <p:cNvPr id="5" name="Slide Number Placeholder 5"/>
          <p:cNvSpPr txBox="1">
            <a:spLocks/>
          </p:cNvSpPr>
          <p:nvPr userDrawn="1"/>
        </p:nvSpPr>
        <p:spPr>
          <a:xfrm>
            <a:off x="6553200" y="6356350"/>
            <a:ext cx="2133600" cy="365125"/>
          </a:xfrm>
          <a:prstGeom prst="rect">
            <a:avLst/>
          </a:prstGeom>
        </p:spPr>
        <p:txBody>
          <a:bodyPr anchor="ctr"/>
          <a:lstStyle/>
          <a:p>
            <a:pPr algn="r">
              <a:defRPr/>
            </a:pPr>
            <a:fld id="{9C35E127-3D43-440E-AF76-09B43A7404EC}" type="slidenum">
              <a:rPr lang="en-US" sz="1200">
                <a:solidFill>
                  <a:srgbClr val="898989"/>
                </a:solidFill>
              </a:rPr>
              <a:pPr algn="r">
                <a:defRPr/>
              </a:pPr>
              <a:t>‹#›</a:t>
            </a:fld>
            <a:endParaRPr lang="en-US" sz="1200">
              <a:solidFill>
                <a:srgbClr val="898989"/>
              </a:solidFill>
            </a:endParaRPr>
          </a:p>
        </p:txBody>
      </p:sp>
      <p:sp>
        <p:nvSpPr>
          <p:cNvPr id="6" name="Rectangle 8"/>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7"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8"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9" name="Slide Number Placeholder 5"/>
          <p:cNvSpPr txBox="1">
            <a:spLocks/>
          </p:cNvSpPr>
          <p:nvPr userDrawn="1"/>
        </p:nvSpPr>
        <p:spPr>
          <a:xfrm>
            <a:off x="6664325" y="6357938"/>
            <a:ext cx="2133600" cy="365125"/>
          </a:xfrm>
          <a:prstGeom prst="rect">
            <a:avLst/>
          </a:prstGeom>
        </p:spPr>
        <p:txBody>
          <a:bodyPr anchor="ctr"/>
          <a:lstStyle/>
          <a:p>
            <a:pPr algn="r">
              <a:defRPr/>
            </a:pPr>
            <a:fld id="{C98A1773-6B30-4DEC-918C-150CE6EAC2D3}" type="slidenum">
              <a:rPr lang="en-US" sz="2000">
                <a:solidFill>
                  <a:schemeClr val="bg1"/>
                </a:solidFill>
              </a:rPr>
              <a:pPr algn="r">
                <a:defRPr/>
              </a:pPr>
              <a:t>‹#›</a:t>
            </a:fld>
            <a:endParaRPr lang="en-US" sz="1200">
              <a:solidFill>
                <a:schemeClr val="bg1"/>
              </a:solidFill>
            </a:endParaRPr>
          </a:p>
        </p:txBody>
      </p:sp>
      <p:grpSp>
        <p:nvGrpSpPr>
          <p:cNvPr id="10" name="Group 14"/>
          <p:cNvGrpSpPr>
            <a:grpSpLocks/>
          </p:cNvGrpSpPr>
          <p:nvPr userDrawn="1"/>
        </p:nvGrpSpPr>
        <p:grpSpPr bwMode="auto">
          <a:xfrm>
            <a:off x="0" y="0"/>
            <a:ext cx="9144000" cy="381000"/>
            <a:chOff x="0" y="0"/>
            <a:chExt cx="9144000" cy="381000"/>
          </a:xfrm>
        </p:grpSpPr>
        <p:sp>
          <p:nvSpPr>
            <p:cNvPr id="11" name="Rectangle 15"/>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2"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3"/>
          <p:cNvSpPr>
            <a:spLocks noGrp="1"/>
          </p:cNvSpPr>
          <p:nvPr>
            <p:ph type="dt" sz="half" idx="10"/>
          </p:nvPr>
        </p:nvSpPr>
        <p:spPr/>
        <p:txBody>
          <a:bodyPr/>
          <a:lstStyle>
            <a:lvl1pPr>
              <a:defRPr/>
            </a:lvl1pPr>
          </a:lstStyle>
          <a:p>
            <a:pPr>
              <a:defRPr/>
            </a:pPr>
            <a:fld id="{3DB770C9-B494-4A66-89FD-894A2A9452C1}"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566273C3-3F7E-41A5-AAC8-87767190D6D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6"/>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5"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6"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7" name="Slide Number Placeholder 5"/>
          <p:cNvSpPr txBox="1">
            <a:spLocks/>
          </p:cNvSpPr>
          <p:nvPr userDrawn="1"/>
        </p:nvSpPr>
        <p:spPr>
          <a:xfrm>
            <a:off x="6664325" y="6357938"/>
            <a:ext cx="2133600" cy="365125"/>
          </a:xfrm>
          <a:prstGeom prst="rect">
            <a:avLst/>
          </a:prstGeom>
        </p:spPr>
        <p:txBody>
          <a:bodyPr anchor="ctr"/>
          <a:lstStyle/>
          <a:p>
            <a:pPr algn="r">
              <a:defRPr/>
            </a:pPr>
            <a:fld id="{BA1D74A5-908A-44E9-9DF7-21408D635BE3}" type="slidenum">
              <a:rPr lang="en-US" sz="2000">
                <a:solidFill>
                  <a:schemeClr val="bg1"/>
                </a:solidFill>
              </a:rPr>
              <a:pPr algn="r">
                <a:defRPr/>
              </a:pPr>
              <a:t>‹#›</a:t>
            </a:fld>
            <a:endParaRPr lang="en-US" sz="1200">
              <a:solidFill>
                <a:schemeClr val="bg1"/>
              </a:solidFill>
            </a:endParaRPr>
          </a:p>
        </p:txBody>
      </p:sp>
      <p:grpSp>
        <p:nvGrpSpPr>
          <p:cNvPr id="8" name="Group 12"/>
          <p:cNvGrpSpPr>
            <a:grpSpLocks/>
          </p:cNvGrpSpPr>
          <p:nvPr userDrawn="1"/>
        </p:nvGrpSpPr>
        <p:grpSpPr bwMode="auto">
          <a:xfrm>
            <a:off x="0" y="0"/>
            <a:ext cx="9144000" cy="381000"/>
            <a:chOff x="0" y="0"/>
            <a:chExt cx="9144000" cy="381000"/>
          </a:xfrm>
        </p:grpSpPr>
        <p:sp>
          <p:nvSpPr>
            <p:cNvPr id="9" name="Rectangle 13"/>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0"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11" name="Rectangle 8"/>
          <p:cNvSpPr/>
          <p:nvPr userDrawn="1"/>
        </p:nvSpPr>
        <p:spPr>
          <a:xfrm>
            <a:off x="0" y="152400"/>
            <a:ext cx="9144000" cy="400110"/>
          </a:xfrm>
          <a:prstGeom prst="rect">
            <a:avLst/>
          </a:prstGeom>
        </p:spPr>
        <p:txBody>
          <a:bodyPr>
            <a:spAutoFit/>
          </a:bodyPr>
          <a:lstStyle/>
          <a:p>
            <a:pPr algn="ctr" fontAlgn="auto">
              <a:spcBef>
                <a:spcPts val="0"/>
              </a:spcBef>
              <a:spcAft>
                <a:spcPts val="0"/>
              </a:spcAft>
              <a:defRPr/>
            </a:pPr>
            <a:r>
              <a:rPr lang="en-US" sz="2000" b="1" kern="0" spc="300">
                <a:ln w="11430" cmpd="sng">
                  <a:solidFill>
                    <a:srgbClr val="4F81BD">
                      <a:tint val="10000"/>
                    </a:srgbClr>
                  </a:solidFill>
                  <a:prstDash val="solid"/>
                  <a:miter lim="800000"/>
                </a:ln>
                <a:solidFill>
                  <a:sysClr val="window" lastClr="FFFFFF"/>
                </a:solidFill>
                <a:effectLst>
                  <a:glow rad="45500">
                    <a:srgbClr val="4F81BD">
                      <a:satMod val="220000"/>
                      <a:alpha val="35000"/>
                    </a:srgbClr>
                  </a:glow>
                </a:effectLst>
                <a:cs typeface="Times New Roman" pitchFamily="18" charset="0"/>
              </a:rPr>
              <a:t>BỘ THÔNG TIN VÀ TRUYỀN THÔNG</a:t>
            </a:r>
          </a:p>
        </p:txBody>
      </p:sp>
      <p:sp>
        <p:nvSpPr>
          <p:cNvPr id="12" name="TextBox 9"/>
          <p:cNvSpPr txBox="1"/>
          <p:nvPr userDrawn="1"/>
        </p:nvSpPr>
        <p:spPr>
          <a:xfrm>
            <a:off x="1295400" y="533400"/>
            <a:ext cx="6553200" cy="461665"/>
          </a:xfrm>
          <a:prstGeom prst="rect">
            <a:avLst/>
          </a:prstGeom>
          <a:noFill/>
        </p:spPr>
        <p:txBody>
          <a:bodyPr>
            <a:spAutoFit/>
          </a:bodyPr>
          <a:lstStyle/>
          <a:p>
            <a:pPr algn="ctr" fontAlgn="auto">
              <a:spcBef>
                <a:spcPts val="0"/>
              </a:spcBef>
              <a:spcAft>
                <a:spcPts val="0"/>
              </a:spcAft>
              <a:defRPr/>
            </a:pPr>
            <a:r>
              <a:rPr lang="en-US" sz="2400" b="1" kern="0" spc="300">
                <a:ln w="11430" cmpd="sng">
                  <a:solidFill>
                    <a:srgbClr val="4F81BD">
                      <a:tint val="10000"/>
                    </a:srgbClr>
                  </a:solidFill>
                  <a:prstDash val="solid"/>
                  <a:miter lim="800000"/>
                </a:ln>
                <a:solidFill>
                  <a:sysClr val="window" lastClr="FFFFFF"/>
                </a:solidFill>
                <a:effectLst>
                  <a:glow rad="45500">
                    <a:srgbClr val="4F81BD">
                      <a:satMod val="220000"/>
                      <a:alpha val="35000"/>
                    </a:srgbClr>
                  </a:glow>
                </a:effectLst>
                <a:cs typeface="Times New Roman" pitchFamily="18" charset="0"/>
              </a:rPr>
              <a:t>CỤC VIỄN THÔNG</a:t>
            </a: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Date Placeholder 3"/>
          <p:cNvSpPr>
            <a:spLocks noGrp="1"/>
          </p:cNvSpPr>
          <p:nvPr>
            <p:ph type="dt" sz="half" idx="10"/>
          </p:nvPr>
        </p:nvSpPr>
        <p:spPr/>
        <p:txBody>
          <a:bodyPr/>
          <a:lstStyle>
            <a:lvl1pPr>
              <a:defRPr/>
            </a:lvl1pPr>
          </a:lstStyle>
          <a:p>
            <a:pPr>
              <a:defRPr/>
            </a:pPr>
            <a:fld id="{EBB5D192-0678-4129-9972-C57E7E821410}"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DC6B6FB5-4639-41D2-943F-0B8ED64F90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txBox="1">
            <a:spLocks/>
          </p:cNvSpPr>
          <p:nvPr userDrawn="1"/>
        </p:nvSpPr>
        <p:spPr>
          <a:xfrm>
            <a:off x="457200" y="6356350"/>
            <a:ext cx="2133600" cy="365125"/>
          </a:xfrm>
          <a:prstGeom prst="rect">
            <a:avLst/>
          </a:prstGeom>
        </p:spPr>
        <p:txBody>
          <a:bodyPr anchor="ctr"/>
          <a:lstStyle/>
          <a:p>
            <a:pPr>
              <a:defRPr/>
            </a:pPr>
            <a:fld id="{B3243625-5CCD-4A20-8346-EA9ED727E477}" type="datetime1">
              <a:rPr lang="en-US" sz="1200">
                <a:solidFill>
                  <a:srgbClr val="898989"/>
                </a:solidFill>
              </a:rPr>
              <a:pPr>
                <a:defRPr/>
              </a:pPr>
              <a:t>3/23/2021</a:t>
            </a:fld>
            <a:endParaRPr lang="en-US" sz="1200">
              <a:solidFill>
                <a:srgbClr val="898989"/>
              </a:solidFill>
            </a:endParaRPr>
          </a:p>
        </p:txBody>
      </p:sp>
      <p:sp>
        <p:nvSpPr>
          <p:cNvPr id="5" name="Slide Number Placeholder 5"/>
          <p:cNvSpPr txBox="1">
            <a:spLocks/>
          </p:cNvSpPr>
          <p:nvPr userDrawn="1"/>
        </p:nvSpPr>
        <p:spPr>
          <a:xfrm>
            <a:off x="6553200" y="6356350"/>
            <a:ext cx="2133600" cy="365125"/>
          </a:xfrm>
          <a:prstGeom prst="rect">
            <a:avLst/>
          </a:prstGeom>
        </p:spPr>
        <p:txBody>
          <a:bodyPr anchor="ctr"/>
          <a:lstStyle/>
          <a:p>
            <a:pPr algn="r">
              <a:defRPr/>
            </a:pPr>
            <a:fld id="{A2E37D38-E089-42B6-901B-5AB5080B3001}" type="slidenum">
              <a:rPr lang="en-US" sz="1200">
                <a:solidFill>
                  <a:srgbClr val="898989"/>
                </a:solidFill>
              </a:rPr>
              <a:pPr algn="r">
                <a:defRPr/>
              </a:pPr>
              <a:t>‹#›</a:t>
            </a:fld>
            <a:endParaRPr lang="en-US" sz="1200">
              <a:solidFill>
                <a:srgbClr val="898989"/>
              </a:solidFill>
            </a:endParaRPr>
          </a:p>
        </p:txBody>
      </p:sp>
      <p:sp>
        <p:nvSpPr>
          <p:cNvPr id="6" name="Rectangle 8"/>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7"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8"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9" name="Slide Number Placeholder 5"/>
          <p:cNvSpPr txBox="1">
            <a:spLocks/>
          </p:cNvSpPr>
          <p:nvPr userDrawn="1"/>
        </p:nvSpPr>
        <p:spPr>
          <a:xfrm>
            <a:off x="6664325" y="6357938"/>
            <a:ext cx="2133600" cy="365125"/>
          </a:xfrm>
          <a:prstGeom prst="rect">
            <a:avLst/>
          </a:prstGeom>
        </p:spPr>
        <p:txBody>
          <a:bodyPr anchor="ctr"/>
          <a:lstStyle/>
          <a:p>
            <a:pPr algn="r">
              <a:defRPr/>
            </a:pPr>
            <a:fld id="{3E45AC7F-A5DC-4FEF-A7BF-3C577F92A814}" type="slidenum">
              <a:rPr lang="en-US" sz="2000">
                <a:solidFill>
                  <a:schemeClr val="bg1"/>
                </a:solidFill>
              </a:rPr>
              <a:pPr algn="r">
                <a:defRPr/>
              </a:pPr>
              <a:t>‹#›</a:t>
            </a:fld>
            <a:endParaRPr lang="en-US" sz="1200">
              <a:solidFill>
                <a:schemeClr val="bg1"/>
              </a:solidFill>
            </a:endParaRPr>
          </a:p>
        </p:txBody>
      </p:sp>
      <p:grpSp>
        <p:nvGrpSpPr>
          <p:cNvPr id="10" name="Group 14"/>
          <p:cNvGrpSpPr>
            <a:grpSpLocks/>
          </p:cNvGrpSpPr>
          <p:nvPr userDrawn="1"/>
        </p:nvGrpSpPr>
        <p:grpSpPr bwMode="auto">
          <a:xfrm>
            <a:off x="0" y="0"/>
            <a:ext cx="9144000" cy="381000"/>
            <a:chOff x="0" y="0"/>
            <a:chExt cx="9144000" cy="381000"/>
          </a:xfrm>
        </p:grpSpPr>
        <p:sp>
          <p:nvSpPr>
            <p:cNvPr id="11" name="Rectangle 15"/>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2"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Date Placeholder 3"/>
          <p:cNvSpPr>
            <a:spLocks noGrp="1"/>
          </p:cNvSpPr>
          <p:nvPr>
            <p:ph type="dt" sz="half" idx="10"/>
          </p:nvPr>
        </p:nvSpPr>
        <p:spPr/>
        <p:txBody>
          <a:bodyPr/>
          <a:lstStyle>
            <a:lvl1pPr>
              <a:defRPr/>
            </a:lvl1pPr>
          </a:lstStyle>
          <a:p>
            <a:pPr>
              <a:defRPr/>
            </a:pPr>
            <a:fld id="{D0E323F5-874E-406B-82CF-B4D5AA5FE9FF}"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1AD66EDB-1347-42A3-9281-167BAB34BE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3"/>
          <p:cNvSpPr txBox="1">
            <a:spLocks/>
          </p:cNvSpPr>
          <p:nvPr userDrawn="1"/>
        </p:nvSpPr>
        <p:spPr>
          <a:xfrm>
            <a:off x="457200" y="6356350"/>
            <a:ext cx="2133600" cy="365125"/>
          </a:xfrm>
          <a:prstGeom prst="rect">
            <a:avLst/>
          </a:prstGeom>
        </p:spPr>
        <p:txBody>
          <a:bodyPr anchor="ctr"/>
          <a:lstStyle/>
          <a:p>
            <a:pPr>
              <a:defRPr/>
            </a:pPr>
            <a:fld id="{4E5F0D94-7979-44F4-A3AB-B4739FDA3208}" type="datetime1">
              <a:rPr lang="en-US" sz="1200">
                <a:solidFill>
                  <a:srgbClr val="898989"/>
                </a:solidFill>
              </a:rPr>
              <a:pPr>
                <a:defRPr/>
              </a:pPr>
              <a:t>3/23/2021</a:t>
            </a:fld>
            <a:endParaRPr lang="en-US" sz="1200">
              <a:solidFill>
                <a:srgbClr val="898989"/>
              </a:solidFill>
            </a:endParaRPr>
          </a:p>
        </p:txBody>
      </p:sp>
      <p:sp>
        <p:nvSpPr>
          <p:cNvPr id="6" name="Slide Number Placeholder 5"/>
          <p:cNvSpPr txBox="1">
            <a:spLocks/>
          </p:cNvSpPr>
          <p:nvPr userDrawn="1"/>
        </p:nvSpPr>
        <p:spPr>
          <a:xfrm>
            <a:off x="6553200" y="6356350"/>
            <a:ext cx="2133600" cy="365125"/>
          </a:xfrm>
          <a:prstGeom prst="rect">
            <a:avLst/>
          </a:prstGeom>
        </p:spPr>
        <p:txBody>
          <a:bodyPr anchor="ctr"/>
          <a:lstStyle/>
          <a:p>
            <a:pPr algn="r">
              <a:defRPr/>
            </a:pPr>
            <a:fld id="{B754E96D-9219-4DB8-848E-B02B0156365E}" type="slidenum">
              <a:rPr lang="en-US" sz="1200">
                <a:solidFill>
                  <a:srgbClr val="898989"/>
                </a:solidFill>
              </a:rPr>
              <a:pPr algn="r">
                <a:defRPr/>
              </a:pPr>
              <a:t>‹#›</a:t>
            </a:fld>
            <a:endParaRPr lang="en-US" sz="1200">
              <a:solidFill>
                <a:srgbClr val="898989"/>
              </a:solidFill>
            </a:endParaRPr>
          </a:p>
        </p:txBody>
      </p:sp>
      <p:sp>
        <p:nvSpPr>
          <p:cNvPr id="7" name="Rectangle 9"/>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8"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9"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10" name="Slide Number Placeholder 5"/>
          <p:cNvSpPr txBox="1">
            <a:spLocks/>
          </p:cNvSpPr>
          <p:nvPr userDrawn="1"/>
        </p:nvSpPr>
        <p:spPr>
          <a:xfrm>
            <a:off x="6664325" y="6357938"/>
            <a:ext cx="2133600" cy="365125"/>
          </a:xfrm>
          <a:prstGeom prst="rect">
            <a:avLst/>
          </a:prstGeom>
        </p:spPr>
        <p:txBody>
          <a:bodyPr anchor="ctr"/>
          <a:lstStyle/>
          <a:p>
            <a:pPr algn="r">
              <a:defRPr/>
            </a:pPr>
            <a:fld id="{E3AB8C78-3237-4253-A3CF-6DBACEB0DCF7}" type="slidenum">
              <a:rPr lang="en-US" sz="2000">
                <a:solidFill>
                  <a:schemeClr val="bg1"/>
                </a:solidFill>
              </a:rPr>
              <a:pPr algn="r">
                <a:defRPr/>
              </a:pPr>
              <a:t>‹#›</a:t>
            </a:fld>
            <a:endParaRPr lang="en-US" sz="1200">
              <a:solidFill>
                <a:schemeClr val="bg1"/>
              </a:solidFill>
            </a:endParaRPr>
          </a:p>
        </p:txBody>
      </p:sp>
      <p:grpSp>
        <p:nvGrpSpPr>
          <p:cNvPr id="11" name="Group 15"/>
          <p:cNvGrpSpPr>
            <a:grpSpLocks/>
          </p:cNvGrpSpPr>
          <p:nvPr userDrawn="1"/>
        </p:nvGrpSpPr>
        <p:grpSpPr bwMode="auto">
          <a:xfrm>
            <a:off x="0" y="76200"/>
            <a:ext cx="9144000" cy="381000"/>
            <a:chOff x="0" y="0"/>
            <a:chExt cx="9144000" cy="381000"/>
          </a:xfrm>
        </p:grpSpPr>
        <p:sp>
          <p:nvSpPr>
            <p:cNvPr id="12"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3"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4"/>
          <p:cNvSpPr>
            <a:spLocks noGrp="1"/>
          </p:cNvSpPr>
          <p:nvPr>
            <p:ph type="dt" sz="half" idx="10"/>
          </p:nvPr>
        </p:nvSpPr>
        <p:spPr/>
        <p:txBody>
          <a:bodyPr/>
          <a:lstStyle>
            <a:lvl1pPr>
              <a:defRPr/>
            </a:lvl1pPr>
          </a:lstStyle>
          <a:p>
            <a:pPr>
              <a:defRPr/>
            </a:pPr>
            <a:fld id="{37BCE93C-DB22-4D27-9AC4-3FCBCF78DE5C}" type="datetime1">
              <a:rPr lang="en-US"/>
              <a:pPr>
                <a:defRPr/>
              </a:pPr>
              <a:t>3/23/2021</a:t>
            </a:fld>
            <a:endParaRPr lang="en-US"/>
          </a:p>
        </p:txBody>
      </p:sp>
      <p:sp>
        <p:nvSpPr>
          <p:cNvPr id="15" name="Footer Placeholder 5"/>
          <p:cNvSpPr>
            <a:spLocks noGrp="1"/>
          </p:cNvSpPr>
          <p:nvPr>
            <p:ph type="ftr" sz="quarter" idx="11"/>
          </p:nvPr>
        </p:nvSpPr>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fld id="{0E64790A-C939-4D6D-A1BC-394E45AC73A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3"/>
          <p:cNvSpPr txBox="1">
            <a:spLocks/>
          </p:cNvSpPr>
          <p:nvPr userDrawn="1"/>
        </p:nvSpPr>
        <p:spPr>
          <a:xfrm>
            <a:off x="457200" y="6356350"/>
            <a:ext cx="2133600" cy="365125"/>
          </a:xfrm>
          <a:prstGeom prst="rect">
            <a:avLst/>
          </a:prstGeom>
        </p:spPr>
        <p:txBody>
          <a:bodyPr anchor="ctr"/>
          <a:lstStyle/>
          <a:p>
            <a:pPr>
              <a:defRPr/>
            </a:pPr>
            <a:fld id="{0CE774D6-E7FC-492A-B00B-B01EE1DA2ABE}" type="datetime1">
              <a:rPr lang="en-US" sz="1200">
                <a:solidFill>
                  <a:srgbClr val="898989"/>
                </a:solidFill>
              </a:rPr>
              <a:pPr>
                <a:defRPr/>
              </a:pPr>
              <a:t>3/23/2021</a:t>
            </a:fld>
            <a:endParaRPr lang="en-US" sz="1200">
              <a:solidFill>
                <a:srgbClr val="898989"/>
              </a:solidFill>
            </a:endParaRPr>
          </a:p>
        </p:txBody>
      </p:sp>
      <p:sp>
        <p:nvSpPr>
          <p:cNvPr id="8" name="Slide Number Placeholder 5"/>
          <p:cNvSpPr txBox="1">
            <a:spLocks/>
          </p:cNvSpPr>
          <p:nvPr userDrawn="1"/>
        </p:nvSpPr>
        <p:spPr>
          <a:xfrm>
            <a:off x="6553200" y="6356350"/>
            <a:ext cx="2133600" cy="365125"/>
          </a:xfrm>
          <a:prstGeom prst="rect">
            <a:avLst/>
          </a:prstGeom>
        </p:spPr>
        <p:txBody>
          <a:bodyPr anchor="ctr"/>
          <a:lstStyle/>
          <a:p>
            <a:pPr algn="r">
              <a:defRPr/>
            </a:pPr>
            <a:fld id="{0D94CAD3-AE61-4A99-A122-2A3C20DD28CC}" type="slidenum">
              <a:rPr lang="en-US" sz="1200">
                <a:solidFill>
                  <a:srgbClr val="898989"/>
                </a:solidFill>
              </a:rPr>
              <a:pPr algn="r">
                <a:defRPr/>
              </a:pPr>
              <a:t>‹#›</a:t>
            </a:fld>
            <a:endParaRPr lang="en-US" sz="1200">
              <a:solidFill>
                <a:srgbClr val="898989"/>
              </a:solidFill>
            </a:endParaRPr>
          </a:p>
        </p:txBody>
      </p:sp>
      <p:sp>
        <p:nvSpPr>
          <p:cNvPr id="9" name="Rectangle 11"/>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0"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11"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12" name="Slide Number Placeholder 5"/>
          <p:cNvSpPr txBox="1">
            <a:spLocks/>
          </p:cNvSpPr>
          <p:nvPr userDrawn="1"/>
        </p:nvSpPr>
        <p:spPr>
          <a:xfrm>
            <a:off x="6664325" y="6357938"/>
            <a:ext cx="2133600" cy="365125"/>
          </a:xfrm>
          <a:prstGeom prst="rect">
            <a:avLst/>
          </a:prstGeom>
        </p:spPr>
        <p:txBody>
          <a:bodyPr anchor="ctr"/>
          <a:lstStyle/>
          <a:p>
            <a:pPr algn="r">
              <a:defRPr/>
            </a:pPr>
            <a:fld id="{4E882F05-5EC6-4CBE-B49C-92ECE8F807FB}" type="slidenum">
              <a:rPr lang="en-US" sz="2000">
                <a:solidFill>
                  <a:schemeClr val="bg1"/>
                </a:solidFill>
              </a:rPr>
              <a:pPr algn="r">
                <a:defRPr/>
              </a:pPr>
              <a:t>‹#›</a:t>
            </a:fld>
            <a:endParaRPr lang="en-US" sz="1200">
              <a:solidFill>
                <a:schemeClr val="bg1"/>
              </a:solidFill>
            </a:endParaRPr>
          </a:p>
        </p:txBody>
      </p:sp>
      <p:grpSp>
        <p:nvGrpSpPr>
          <p:cNvPr id="13" name="Group 17"/>
          <p:cNvGrpSpPr>
            <a:grpSpLocks/>
          </p:cNvGrpSpPr>
          <p:nvPr userDrawn="1"/>
        </p:nvGrpSpPr>
        <p:grpSpPr bwMode="auto">
          <a:xfrm>
            <a:off x="0" y="0"/>
            <a:ext cx="9144000" cy="381000"/>
            <a:chOff x="0" y="0"/>
            <a:chExt cx="9144000" cy="381000"/>
          </a:xfrm>
        </p:grpSpPr>
        <p:sp>
          <p:nvSpPr>
            <p:cNvPr id="14" name="Rectangle 18"/>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5"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Date Placeholder 6"/>
          <p:cNvSpPr>
            <a:spLocks noGrp="1"/>
          </p:cNvSpPr>
          <p:nvPr>
            <p:ph type="dt" sz="half" idx="10"/>
          </p:nvPr>
        </p:nvSpPr>
        <p:spPr/>
        <p:txBody>
          <a:bodyPr/>
          <a:lstStyle>
            <a:lvl1pPr>
              <a:defRPr/>
            </a:lvl1pPr>
          </a:lstStyle>
          <a:p>
            <a:pPr>
              <a:defRPr/>
            </a:pPr>
            <a:fld id="{C5AF38A1-54D4-430C-A823-1CB2AA19B6B1}" type="datetime1">
              <a:rPr lang="en-US"/>
              <a:pPr>
                <a:defRPr/>
              </a:pPr>
              <a:t>3/23/2021</a:t>
            </a:fld>
            <a:endParaRPr lang="en-US"/>
          </a:p>
        </p:txBody>
      </p:sp>
      <p:sp>
        <p:nvSpPr>
          <p:cNvPr id="17" name="Footer Placeholder 7"/>
          <p:cNvSpPr>
            <a:spLocks noGrp="1"/>
          </p:cNvSpPr>
          <p:nvPr>
            <p:ph type="ftr" sz="quarter" idx="11"/>
          </p:nvPr>
        </p:nvSpPr>
        <p:spPr/>
        <p:txBody>
          <a:bodyPr/>
          <a:lstStyle>
            <a:lvl1pPr>
              <a:defRPr/>
            </a:lvl1pPr>
          </a:lstStyle>
          <a:p>
            <a:pPr>
              <a:defRPr/>
            </a:pPr>
            <a:endParaRPr lang="en-US"/>
          </a:p>
        </p:txBody>
      </p:sp>
      <p:sp>
        <p:nvSpPr>
          <p:cNvPr id="18" name="Slide Number Placeholder 8"/>
          <p:cNvSpPr>
            <a:spLocks noGrp="1"/>
          </p:cNvSpPr>
          <p:nvPr>
            <p:ph type="sldNum" sz="quarter" idx="12"/>
          </p:nvPr>
        </p:nvSpPr>
        <p:spPr/>
        <p:txBody>
          <a:bodyPr/>
          <a:lstStyle>
            <a:lvl1pPr>
              <a:defRPr/>
            </a:lvl1pPr>
          </a:lstStyle>
          <a:p>
            <a:pPr>
              <a:defRPr/>
            </a:pPr>
            <a:fld id="{6D3F2C75-4B5F-449F-9288-D2D0F20684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3"/>
          <p:cNvSpPr txBox="1">
            <a:spLocks/>
          </p:cNvSpPr>
          <p:nvPr userDrawn="1"/>
        </p:nvSpPr>
        <p:spPr>
          <a:xfrm>
            <a:off x="457200" y="6356350"/>
            <a:ext cx="2133600" cy="365125"/>
          </a:xfrm>
          <a:prstGeom prst="rect">
            <a:avLst/>
          </a:prstGeom>
        </p:spPr>
        <p:txBody>
          <a:bodyPr anchor="ctr"/>
          <a:lstStyle/>
          <a:p>
            <a:pPr>
              <a:defRPr/>
            </a:pPr>
            <a:fld id="{707DF1C7-1621-48FF-BFCC-0EE128A3215F}" type="datetime1">
              <a:rPr lang="en-US" sz="1200">
                <a:solidFill>
                  <a:srgbClr val="898989"/>
                </a:solidFill>
              </a:rPr>
              <a:pPr>
                <a:defRPr/>
              </a:pPr>
              <a:t>3/23/2021</a:t>
            </a:fld>
            <a:endParaRPr lang="en-US" sz="1200">
              <a:solidFill>
                <a:srgbClr val="898989"/>
              </a:solidFill>
            </a:endParaRPr>
          </a:p>
        </p:txBody>
      </p:sp>
      <p:sp>
        <p:nvSpPr>
          <p:cNvPr id="4" name="Slide Number Placeholder 5"/>
          <p:cNvSpPr txBox="1">
            <a:spLocks/>
          </p:cNvSpPr>
          <p:nvPr userDrawn="1"/>
        </p:nvSpPr>
        <p:spPr>
          <a:xfrm>
            <a:off x="6553200" y="6356350"/>
            <a:ext cx="2133600" cy="365125"/>
          </a:xfrm>
          <a:prstGeom prst="rect">
            <a:avLst/>
          </a:prstGeom>
        </p:spPr>
        <p:txBody>
          <a:bodyPr anchor="ctr"/>
          <a:lstStyle/>
          <a:p>
            <a:pPr algn="r">
              <a:defRPr/>
            </a:pPr>
            <a:fld id="{63496739-0AD7-4AE1-8280-4FB7DEEC79A0}" type="slidenum">
              <a:rPr lang="en-US" sz="1200">
                <a:solidFill>
                  <a:srgbClr val="898989"/>
                </a:solidFill>
              </a:rPr>
              <a:pPr algn="r">
                <a:defRPr/>
              </a:pPr>
              <a:t>‹#›</a:t>
            </a:fld>
            <a:endParaRPr lang="en-US" sz="1200">
              <a:solidFill>
                <a:srgbClr val="898989"/>
              </a:solidFill>
            </a:endParaRPr>
          </a:p>
        </p:txBody>
      </p:sp>
      <p:sp>
        <p:nvSpPr>
          <p:cNvPr id="5" name="Rectangle 7"/>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6"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7"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8" name="Slide Number Placeholder 5"/>
          <p:cNvSpPr txBox="1">
            <a:spLocks/>
          </p:cNvSpPr>
          <p:nvPr userDrawn="1"/>
        </p:nvSpPr>
        <p:spPr>
          <a:xfrm>
            <a:off x="6664325" y="6357938"/>
            <a:ext cx="2133600" cy="365125"/>
          </a:xfrm>
          <a:prstGeom prst="rect">
            <a:avLst/>
          </a:prstGeom>
        </p:spPr>
        <p:txBody>
          <a:bodyPr anchor="ctr"/>
          <a:lstStyle/>
          <a:p>
            <a:pPr algn="r">
              <a:defRPr/>
            </a:pPr>
            <a:fld id="{0BF5877D-8751-426B-91CA-1F95B3EA0135}" type="slidenum">
              <a:rPr lang="en-US" sz="2000">
                <a:solidFill>
                  <a:schemeClr val="bg1"/>
                </a:solidFill>
              </a:rPr>
              <a:pPr algn="r">
                <a:defRPr/>
              </a:pPr>
              <a:t>‹#›</a:t>
            </a:fld>
            <a:endParaRPr lang="en-US" sz="1200">
              <a:solidFill>
                <a:schemeClr val="bg1"/>
              </a:solidFill>
            </a:endParaRPr>
          </a:p>
        </p:txBody>
      </p:sp>
      <p:grpSp>
        <p:nvGrpSpPr>
          <p:cNvPr id="9" name="Group 13"/>
          <p:cNvGrpSpPr>
            <a:grpSpLocks/>
          </p:cNvGrpSpPr>
          <p:nvPr userDrawn="1"/>
        </p:nvGrpSpPr>
        <p:grpSpPr bwMode="auto">
          <a:xfrm>
            <a:off x="0" y="0"/>
            <a:ext cx="9144000" cy="381000"/>
            <a:chOff x="0" y="0"/>
            <a:chExt cx="9144000" cy="381000"/>
          </a:xfrm>
        </p:grpSpPr>
        <p:sp>
          <p:nvSpPr>
            <p:cNvPr id="10" name="Rectangle 14"/>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1" name="Title 1"/>
            <p:cNvSpPr txBox="1">
              <a:spLocks/>
            </p:cNvSpPr>
            <p:nvPr userDrawn="1"/>
          </p:nvSpPr>
          <p:spPr>
            <a:xfrm>
              <a:off x="0" y="0"/>
              <a:ext cx="9144000" cy="304800"/>
            </a:xfrm>
            <a:prstGeom prst="rect">
              <a:avLst/>
            </a:prstGeom>
            <a:noFill/>
            <a:ln>
              <a:noFill/>
            </a:ln>
          </p:spPr>
          <p:txBody>
            <a:bodyPr anchor="ctr"/>
            <a:lstStyle/>
            <a:p>
              <a:pPr algn="ctr">
                <a:defRPr/>
              </a:pPr>
              <a:endParaRPr lang="en-US">
                <a:solidFill>
                  <a:schemeClr val="bg1"/>
                </a:solidFill>
              </a:endParaRPr>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12" name="Date Placeholder 2"/>
          <p:cNvSpPr>
            <a:spLocks noGrp="1"/>
          </p:cNvSpPr>
          <p:nvPr>
            <p:ph type="dt" sz="half" idx="10"/>
          </p:nvPr>
        </p:nvSpPr>
        <p:spPr/>
        <p:txBody>
          <a:bodyPr/>
          <a:lstStyle>
            <a:lvl1pPr>
              <a:defRPr/>
            </a:lvl1pPr>
          </a:lstStyle>
          <a:p>
            <a:pPr>
              <a:defRPr/>
            </a:pPr>
            <a:fld id="{9FC99C9E-BDFF-4D3D-BCBA-CFC294EFD7DC}" type="datetime1">
              <a:rPr lang="en-US"/>
              <a:pPr>
                <a:defRPr/>
              </a:pPr>
              <a:t>3/23/2021</a:t>
            </a:fld>
            <a:endParaRPr lang="en-US"/>
          </a:p>
        </p:txBody>
      </p:sp>
      <p:sp>
        <p:nvSpPr>
          <p:cNvPr id="13" name="Footer Placeholder 3"/>
          <p:cNvSpPr>
            <a:spLocks noGrp="1"/>
          </p:cNvSpPr>
          <p:nvPr>
            <p:ph type="ftr" sz="quarter" idx="11"/>
          </p:nvPr>
        </p:nvSpPr>
        <p:spPr/>
        <p:txBody>
          <a:bodyPr/>
          <a:lstStyle>
            <a:lvl1pPr>
              <a:defRPr/>
            </a:lvl1pPr>
          </a:lstStyle>
          <a:p>
            <a:pPr>
              <a:defRPr/>
            </a:pPr>
            <a:endParaRPr lang="en-US"/>
          </a:p>
        </p:txBody>
      </p:sp>
      <p:sp>
        <p:nvSpPr>
          <p:cNvPr id="14" name="Slide Number Placeholder 4"/>
          <p:cNvSpPr>
            <a:spLocks noGrp="1"/>
          </p:cNvSpPr>
          <p:nvPr>
            <p:ph type="sldNum" sz="quarter" idx="12"/>
          </p:nvPr>
        </p:nvSpPr>
        <p:spPr/>
        <p:txBody>
          <a:bodyPr/>
          <a:lstStyle>
            <a:lvl1pPr>
              <a:defRPr/>
            </a:lvl1pPr>
          </a:lstStyle>
          <a:p>
            <a:pPr>
              <a:defRPr/>
            </a:pPr>
            <a:fld id="{5FAA78D3-E760-40EF-A80F-ACCECBED78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txBox="1">
            <a:spLocks/>
          </p:cNvSpPr>
          <p:nvPr userDrawn="1"/>
        </p:nvSpPr>
        <p:spPr>
          <a:xfrm>
            <a:off x="457200" y="6356350"/>
            <a:ext cx="2133600" cy="365125"/>
          </a:xfrm>
          <a:prstGeom prst="rect">
            <a:avLst/>
          </a:prstGeom>
        </p:spPr>
        <p:txBody>
          <a:bodyPr anchor="ctr"/>
          <a:lstStyle/>
          <a:p>
            <a:pPr>
              <a:defRPr/>
            </a:pPr>
            <a:fld id="{3EA608B4-B98A-498D-B36C-FAEEF105C339}" type="datetime1">
              <a:rPr lang="en-US" sz="1200">
                <a:solidFill>
                  <a:srgbClr val="898989"/>
                </a:solidFill>
              </a:rPr>
              <a:pPr>
                <a:defRPr/>
              </a:pPr>
              <a:t>3/23/2021</a:t>
            </a:fld>
            <a:endParaRPr lang="en-US" sz="1200">
              <a:solidFill>
                <a:srgbClr val="898989"/>
              </a:solidFill>
            </a:endParaRPr>
          </a:p>
        </p:txBody>
      </p:sp>
      <p:sp>
        <p:nvSpPr>
          <p:cNvPr id="3" name="Slide Number Placeholder 5"/>
          <p:cNvSpPr txBox="1">
            <a:spLocks/>
          </p:cNvSpPr>
          <p:nvPr userDrawn="1"/>
        </p:nvSpPr>
        <p:spPr>
          <a:xfrm>
            <a:off x="6553200" y="6356350"/>
            <a:ext cx="2133600" cy="365125"/>
          </a:xfrm>
          <a:prstGeom prst="rect">
            <a:avLst/>
          </a:prstGeom>
        </p:spPr>
        <p:txBody>
          <a:bodyPr anchor="ctr"/>
          <a:lstStyle/>
          <a:p>
            <a:pPr algn="r">
              <a:defRPr/>
            </a:pPr>
            <a:fld id="{F0B800C5-866A-4A2D-9BEF-E41600DE2364}" type="slidenum">
              <a:rPr lang="en-US" sz="1200">
                <a:solidFill>
                  <a:srgbClr val="898989"/>
                </a:solidFill>
              </a:rPr>
              <a:pPr algn="r">
                <a:defRPr/>
              </a:pPr>
              <a:t>‹#›</a:t>
            </a:fld>
            <a:endParaRPr lang="en-US" sz="1200">
              <a:solidFill>
                <a:srgbClr val="898989"/>
              </a:solidFill>
            </a:endParaRPr>
          </a:p>
        </p:txBody>
      </p:sp>
      <p:sp>
        <p:nvSpPr>
          <p:cNvPr id="4" name="Rectangle 6"/>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5" name="Footer Placeholder 4"/>
          <p:cNvSpPr txBox="1">
            <a:spLocks/>
          </p:cNvSpPr>
          <p:nvPr userDrawn="1"/>
        </p:nvSpPr>
        <p:spPr>
          <a:xfrm>
            <a:off x="3125788" y="6357938"/>
            <a:ext cx="2895600" cy="365125"/>
          </a:xfrm>
          <a:prstGeom prst="rect">
            <a:avLst/>
          </a:prstGeom>
        </p:spPr>
        <p:txBody>
          <a:bodyPr anchor="ctr"/>
          <a:lstStyle/>
          <a:p>
            <a:pPr algn="ctr">
              <a:defRPr/>
            </a:pPr>
            <a:r>
              <a:rPr lang="en-US" sz="2400" b="1">
                <a:solidFill>
                  <a:schemeClr val="bg1"/>
                </a:solidFill>
              </a:rPr>
              <a:t>2014</a:t>
            </a:r>
          </a:p>
        </p:txBody>
      </p:sp>
      <p:sp>
        <p:nvSpPr>
          <p:cNvPr id="6" name="Slide Number Placeholder 5"/>
          <p:cNvSpPr txBox="1">
            <a:spLocks/>
          </p:cNvSpPr>
          <p:nvPr userDrawn="1"/>
        </p:nvSpPr>
        <p:spPr>
          <a:xfrm>
            <a:off x="6664325" y="6357938"/>
            <a:ext cx="2133600" cy="365125"/>
          </a:xfrm>
          <a:prstGeom prst="rect">
            <a:avLst/>
          </a:prstGeom>
        </p:spPr>
        <p:txBody>
          <a:bodyPr anchor="ctr"/>
          <a:lstStyle/>
          <a:p>
            <a:pPr algn="r">
              <a:defRPr/>
            </a:pPr>
            <a:endParaRPr lang="en-US" sz="1200">
              <a:solidFill>
                <a:schemeClr val="bg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457200" y="6356350"/>
            <a:ext cx="2133600" cy="365125"/>
          </a:xfrm>
          <a:prstGeom prst="rect">
            <a:avLst/>
          </a:prstGeom>
        </p:spPr>
        <p:txBody>
          <a:bodyPr anchor="ctr"/>
          <a:lstStyle/>
          <a:p>
            <a:pPr>
              <a:defRPr/>
            </a:pPr>
            <a:fld id="{9CF42065-9B6A-4713-B634-352F42211FE2}" type="datetime1">
              <a:rPr lang="en-US" sz="1200">
                <a:solidFill>
                  <a:srgbClr val="898989"/>
                </a:solidFill>
              </a:rPr>
              <a:pPr>
                <a:defRPr/>
              </a:pPr>
              <a:t>3/23/2021</a:t>
            </a:fld>
            <a:endParaRPr lang="en-US" sz="1200">
              <a:solidFill>
                <a:srgbClr val="898989"/>
              </a:solidFill>
            </a:endParaRPr>
          </a:p>
        </p:txBody>
      </p:sp>
      <p:sp>
        <p:nvSpPr>
          <p:cNvPr id="6" name="Slide Number Placeholder 5"/>
          <p:cNvSpPr txBox="1">
            <a:spLocks/>
          </p:cNvSpPr>
          <p:nvPr userDrawn="1"/>
        </p:nvSpPr>
        <p:spPr>
          <a:xfrm>
            <a:off x="6553200" y="6356350"/>
            <a:ext cx="2133600" cy="365125"/>
          </a:xfrm>
          <a:prstGeom prst="rect">
            <a:avLst/>
          </a:prstGeom>
        </p:spPr>
        <p:txBody>
          <a:bodyPr anchor="ctr"/>
          <a:lstStyle/>
          <a:p>
            <a:pPr algn="r">
              <a:defRPr/>
            </a:pPr>
            <a:fld id="{4045F4D6-C2AA-4803-8210-B2F7B4C48168}" type="slidenum">
              <a:rPr lang="en-US" sz="1200">
                <a:solidFill>
                  <a:srgbClr val="898989"/>
                </a:solidFill>
              </a:rPr>
              <a:pPr algn="r">
                <a:defRPr/>
              </a:pPr>
              <a:t>‹#›</a:t>
            </a:fld>
            <a:endParaRPr lang="en-US" sz="1200">
              <a:solidFill>
                <a:srgbClr val="898989"/>
              </a:solidFill>
            </a:endParaRPr>
          </a:p>
        </p:txBody>
      </p:sp>
      <p:sp>
        <p:nvSpPr>
          <p:cNvPr id="7" name="Rectangle 9"/>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8" name="Date Placeholder 3"/>
          <p:cNvSpPr txBox="1">
            <a:spLocks/>
          </p:cNvSpPr>
          <p:nvPr userDrawn="1"/>
        </p:nvSpPr>
        <p:spPr>
          <a:xfrm>
            <a:off x="377825" y="6357938"/>
            <a:ext cx="2133600" cy="365125"/>
          </a:xfrm>
          <a:prstGeom prst="rect">
            <a:avLst/>
          </a:prstGeom>
        </p:spPr>
        <p:txBody>
          <a:bodyPr anchor="ctr"/>
          <a:lstStyle/>
          <a:p>
            <a:pPr>
              <a:defRPr/>
            </a:pPr>
            <a:endParaRPr lang="en-US" sz="2800" b="1">
              <a:solidFill>
                <a:schemeClr val="bg1"/>
              </a:solidFill>
            </a:endParaRPr>
          </a:p>
        </p:txBody>
      </p:sp>
      <p:sp>
        <p:nvSpPr>
          <p:cNvPr id="9"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2014</a:t>
            </a:r>
          </a:p>
        </p:txBody>
      </p:sp>
      <p:sp>
        <p:nvSpPr>
          <p:cNvPr id="10" name="Slide Number Placeholder 5"/>
          <p:cNvSpPr txBox="1">
            <a:spLocks/>
          </p:cNvSpPr>
          <p:nvPr userDrawn="1"/>
        </p:nvSpPr>
        <p:spPr>
          <a:xfrm>
            <a:off x="6664325" y="6357938"/>
            <a:ext cx="2133600" cy="365125"/>
          </a:xfrm>
          <a:prstGeom prst="rect">
            <a:avLst/>
          </a:prstGeom>
        </p:spPr>
        <p:txBody>
          <a:bodyPr anchor="ctr"/>
          <a:lstStyle/>
          <a:p>
            <a:pPr algn="r">
              <a:defRPr/>
            </a:pPr>
            <a:fld id="{71A97EB2-7BF7-41CE-9B2D-33521F46BCD5}" type="slidenum">
              <a:rPr lang="en-US" sz="2000">
                <a:solidFill>
                  <a:schemeClr val="bg1"/>
                </a:solidFill>
              </a:rPr>
              <a:pPr algn="r">
                <a:defRPr/>
              </a:pPr>
              <a:t>‹#›</a:t>
            </a:fld>
            <a:endParaRPr lang="en-US" sz="1200">
              <a:solidFill>
                <a:schemeClr val="bg1"/>
              </a:solidFill>
            </a:endParaRPr>
          </a:p>
        </p:txBody>
      </p:sp>
      <p:grpSp>
        <p:nvGrpSpPr>
          <p:cNvPr id="11" name="Group 15"/>
          <p:cNvGrpSpPr>
            <a:grpSpLocks/>
          </p:cNvGrpSpPr>
          <p:nvPr userDrawn="1"/>
        </p:nvGrpSpPr>
        <p:grpSpPr bwMode="auto">
          <a:xfrm>
            <a:off x="0" y="0"/>
            <a:ext cx="9144000" cy="381000"/>
            <a:chOff x="0" y="0"/>
            <a:chExt cx="9144000" cy="381000"/>
          </a:xfrm>
        </p:grpSpPr>
        <p:sp>
          <p:nvSpPr>
            <p:cNvPr id="12"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3"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Date Placeholder 4"/>
          <p:cNvSpPr>
            <a:spLocks noGrp="1"/>
          </p:cNvSpPr>
          <p:nvPr>
            <p:ph type="dt" sz="half" idx="10"/>
          </p:nvPr>
        </p:nvSpPr>
        <p:spPr>
          <a:xfrm>
            <a:off x="457200" y="6248400"/>
            <a:ext cx="2133600" cy="365125"/>
          </a:xfrm>
        </p:spPr>
        <p:txBody>
          <a:bodyPr/>
          <a:lstStyle>
            <a:lvl1pPr>
              <a:defRPr/>
            </a:lvl1pPr>
          </a:lstStyle>
          <a:p>
            <a:pPr>
              <a:defRPr/>
            </a:pPr>
            <a:fld id="{7CD54568-79CA-4A2B-9212-2DA98DD1320D}" type="datetime1">
              <a:rPr lang="en-US"/>
              <a:pPr>
                <a:defRPr/>
              </a:pPr>
              <a:t>3/23/2021</a:t>
            </a:fld>
            <a:endParaRPr lang="en-US"/>
          </a:p>
        </p:txBody>
      </p:sp>
      <p:sp>
        <p:nvSpPr>
          <p:cNvPr id="15" name="Footer Placeholder 5"/>
          <p:cNvSpPr>
            <a:spLocks noGrp="1"/>
          </p:cNvSpPr>
          <p:nvPr>
            <p:ph type="ftr" sz="quarter" idx="11"/>
          </p:nvPr>
        </p:nvSpPr>
        <p:spPr>
          <a:xfrm>
            <a:off x="3124200" y="6324600"/>
            <a:ext cx="2895600" cy="365125"/>
          </a:xfrm>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r>
              <a:rPr lang="en-US"/>
              <a:t>1</a:t>
            </a:r>
            <a:fld id="{214C78EE-5824-4ED9-BA0E-80F17606C0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457200" y="6356350"/>
            <a:ext cx="2133600" cy="365125"/>
          </a:xfrm>
          <a:prstGeom prst="rect">
            <a:avLst/>
          </a:prstGeom>
        </p:spPr>
        <p:txBody>
          <a:bodyPr anchor="ctr"/>
          <a:lstStyle/>
          <a:p>
            <a:pPr>
              <a:defRPr/>
            </a:pPr>
            <a:fld id="{E9942F12-4E96-416B-9C7D-464744431689}" type="datetime1">
              <a:rPr lang="en-US" sz="1200">
                <a:solidFill>
                  <a:srgbClr val="898989"/>
                </a:solidFill>
              </a:rPr>
              <a:pPr>
                <a:defRPr/>
              </a:pPr>
              <a:t>3/23/2021</a:t>
            </a:fld>
            <a:endParaRPr lang="en-US" sz="1200">
              <a:solidFill>
                <a:srgbClr val="898989"/>
              </a:solidFill>
            </a:endParaRPr>
          </a:p>
        </p:txBody>
      </p:sp>
      <p:sp>
        <p:nvSpPr>
          <p:cNvPr id="6" name="Slide Number Placeholder 5"/>
          <p:cNvSpPr txBox="1">
            <a:spLocks/>
          </p:cNvSpPr>
          <p:nvPr userDrawn="1"/>
        </p:nvSpPr>
        <p:spPr>
          <a:xfrm>
            <a:off x="6553200" y="6356350"/>
            <a:ext cx="2133600" cy="365125"/>
          </a:xfrm>
          <a:prstGeom prst="rect">
            <a:avLst/>
          </a:prstGeom>
        </p:spPr>
        <p:txBody>
          <a:bodyPr anchor="ctr"/>
          <a:lstStyle/>
          <a:p>
            <a:pPr algn="r">
              <a:defRPr/>
            </a:pPr>
            <a:fld id="{E356E6ED-53E1-4A76-B7E6-B6FF336612B7}" type="slidenum">
              <a:rPr lang="en-US" sz="1200">
                <a:solidFill>
                  <a:srgbClr val="898989"/>
                </a:solidFill>
              </a:rPr>
              <a:pPr algn="r">
                <a:defRPr/>
              </a:pPr>
              <a:t>‹#›</a:t>
            </a:fld>
            <a:endParaRPr lang="en-US" sz="1200">
              <a:solidFill>
                <a:srgbClr val="898989"/>
              </a:solidFill>
            </a:endParaRPr>
          </a:p>
        </p:txBody>
      </p:sp>
      <p:sp>
        <p:nvSpPr>
          <p:cNvPr id="7" name="Rectangle 9"/>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8"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9"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10" name="Slide Number Placeholder 5"/>
          <p:cNvSpPr txBox="1">
            <a:spLocks/>
          </p:cNvSpPr>
          <p:nvPr userDrawn="1"/>
        </p:nvSpPr>
        <p:spPr>
          <a:xfrm>
            <a:off x="6664325" y="6357938"/>
            <a:ext cx="2133600" cy="365125"/>
          </a:xfrm>
          <a:prstGeom prst="rect">
            <a:avLst/>
          </a:prstGeom>
        </p:spPr>
        <p:txBody>
          <a:bodyPr anchor="ctr"/>
          <a:lstStyle/>
          <a:p>
            <a:pPr algn="r">
              <a:defRPr/>
            </a:pPr>
            <a:fld id="{6AD0702B-8639-42F5-BACF-F1C86A8791B3}" type="slidenum">
              <a:rPr lang="en-US" sz="2000">
                <a:solidFill>
                  <a:schemeClr val="bg1"/>
                </a:solidFill>
              </a:rPr>
              <a:pPr algn="r">
                <a:defRPr/>
              </a:pPr>
              <a:t>‹#›</a:t>
            </a:fld>
            <a:endParaRPr lang="en-US" sz="1200">
              <a:solidFill>
                <a:schemeClr val="bg1"/>
              </a:solidFill>
            </a:endParaRPr>
          </a:p>
        </p:txBody>
      </p:sp>
      <p:grpSp>
        <p:nvGrpSpPr>
          <p:cNvPr id="11" name="Group 15"/>
          <p:cNvGrpSpPr>
            <a:grpSpLocks/>
          </p:cNvGrpSpPr>
          <p:nvPr userDrawn="1"/>
        </p:nvGrpSpPr>
        <p:grpSpPr bwMode="auto">
          <a:xfrm>
            <a:off x="0" y="0"/>
            <a:ext cx="9144000" cy="381000"/>
            <a:chOff x="0" y="0"/>
            <a:chExt cx="9144000" cy="381000"/>
          </a:xfrm>
        </p:grpSpPr>
        <p:sp>
          <p:nvSpPr>
            <p:cNvPr id="12"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3"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Date Placeholder 4"/>
          <p:cNvSpPr>
            <a:spLocks noGrp="1"/>
          </p:cNvSpPr>
          <p:nvPr>
            <p:ph type="dt" sz="half" idx="10"/>
          </p:nvPr>
        </p:nvSpPr>
        <p:spPr/>
        <p:txBody>
          <a:bodyPr/>
          <a:lstStyle>
            <a:lvl1pPr>
              <a:defRPr/>
            </a:lvl1pPr>
          </a:lstStyle>
          <a:p>
            <a:pPr>
              <a:defRPr/>
            </a:pPr>
            <a:fld id="{732A2C10-2DD7-444A-A3D2-7CC54531A412}" type="datetime1">
              <a:rPr lang="en-US"/>
              <a:pPr>
                <a:defRPr/>
              </a:pPr>
              <a:t>3/23/2021</a:t>
            </a:fld>
            <a:endParaRPr lang="en-US"/>
          </a:p>
        </p:txBody>
      </p:sp>
      <p:sp>
        <p:nvSpPr>
          <p:cNvPr id="15" name="Footer Placeholder 5"/>
          <p:cNvSpPr>
            <a:spLocks noGrp="1"/>
          </p:cNvSpPr>
          <p:nvPr>
            <p:ph type="ftr" sz="quarter" idx="11"/>
          </p:nvPr>
        </p:nvSpPr>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fld id="{025BBD66-C07F-4981-A745-C8C4615F96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209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zsfgáeg</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A0354452-87E1-4091-AA55-E86608CCE1C3}" type="datetime1">
              <a:rPr lang="en-US"/>
              <a:pPr>
                <a:defRPr/>
              </a:pPr>
              <a:t>3/23/2021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078B648-77A1-424D-A609-4771056FCAA1}" type="slidenum">
              <a:rPr lang="en-US"/>
              <a:pPr>
                <a:defRPr/>
              </a:pPr>
              <a:t>‹#›</a:t>
            </a:fld>
            <a:r>
              <a:rPr lang="en-US"/>
              <a:t>1</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blinds/>
  </p:transition>
  <p:hf sldNum="0" hdr="0" ftr="0" dt="0"/>
  <p:txStyles>
    <p:titleStyle>
      <a:lvl1pPr algn="ctr" rtl="0" eaLnBrk="0" fontAlgn="base" hangingPunct="0">
        <a:spcBef>
          <a:spcPct val="0"/>
        </a:spcBef>
        <a:spcAft>
          <a:spcPct val="0"/>
        </a:spcAft>
        <a:defRPr sz="44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Times New Roman" pitchFamily="18" charset="0"/>
        <a:buChar char="•"/>
        <a:defRPr sz="3200"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Times New Roman" pitchFamily="18" charset="0"/>
        <a:buChar char="–"/>
        <a:defRPr sz="28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Font typeface="Times New Roman" pitchFamily="18" charset="0"/>
        <a:buChar char="•"/>
        <a:defRPr sz="24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Font typeface="Times New Roman" pitchFamily="18" charset="0"/>
        <a:buChar char="–"/>
        <a:defRPr sz="20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Font typeface="Times New Roman" pitchFamily="18"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HÀ TĨNH</a:t>
            </a:r>
          </a:p>
          <a:p>
            <a:pPr algn="ctr">
              <a:spcBef>
                <a:spcPct val="20000"/>
              </a:spcBef>
              <a:buFont typeface="Times New Roman" pitchFamily="18" charset="0"/>
              <a:buNone/>
            </a:pPr>
            <a:r>
              <a:rPr lang="en-US" sz="2400" b="1" dirty="0">
                <a:solidFill>
                  <a:schemeClr val="bg1"/>
                </a:solidFill>
              </a:rPr>
              <a:t>SỞ THÔNG TIN VÀ TRUYỀN THÔNG</a:t>
            </a:r>
          </a:p>
        </p:txBody>
      </p:sp>
      <p:sp>
        <p:nvSpPr>
          <p:cNvPr id="15363" name="Subtitle 2"/>
          <p:cNvSpPr>
            <a:spLocks/>
          </p:cNvSpPr>
          <p:nvPr/>
        </p:nvSpPr>
        <p:spPr bwMode="auto">
          <a:xfrm>
            <a:off x="1371600" y="5943600"/>
            <a:ext cx="6400800" cy="533400"/>
          </a:xfrm>
          <a:prstGeom prst="rect">
            <a:avLst/>
          </a:prstGeom>
          <a:noFill/>
          <a:ln w="9525">
            <a:noFill/>
            <a:miter lim="800000"/>
            <a:headEnd/>
            <a:tailEnd/>
          </a:ln>
        </p:spPr>
        <p:txBody>
          <a:bodyPr/>
          <a:lstStyle/>
          <a:p>
            <a:pPr algn="ctr">
              <a:spcBef>
                <a:spcPct val="20000"/>
              </a:spcBef>
              <a:buFont typeface="Times New Roman" pitchFamily="18" charset="0"/>
              <a:buNone/>
            </a:pPr>
            <a:r>
              <a:rPr lang="en-US" sz="2000" b="1" i="1" dirty="0" err="1" smtClean="0">
                <a:solidFill>
                  <a:schemeClr val="bg1"/>
                </a:solidFill>
                <a:cs typeface="Times New Roman" pitchFamily="18" charset="0"/>
              </a:rPr>
              <a:t>Hà</a:t>
            </a:r>
            <a:r>
              <a:rPr lang="en-US" sz="2000" b="1" i="1" dirty="0">
                <a:solidFill>
                  <a:schemeClr val="bg1"/>
                </a:solidFill>
                <a:cs typeface="Times New Roman" pitchFamily="18" charset="0"/>
              </a:rPr>
              <a:t> </a:t>
            </a:r>
            <a:r>
              <a:rPr lang="en-US" sz="2000" b="1" i="1" dirty="0" err="1">
                <a:solidFill>
                  <a:schemeClr val="bg1"/>
                </a:solidFill>
                <a:cs typeface="Times New Roman" pitchFamily="18" charset="0"/>
              </a:rPr>
              <a:t>Tĩnh</a:t>
            </a:r>
            <a:r>
              <a:rPr lang="en-US" sz="2000" b="1" i="1" dirty="0">
                <a:solidFill>
                  <a:schemeClr val="bg1"/>
                </a:solidFill>
                <a:cs typeface="Times New Roman" pitchFamily="18" charset="0"/>
              </a:rPr>
              <a:t>, </a:t>
            </a:r>
            <a:r>
              <a:rPr lang="en-US" sz="2000" b="1" i="1" dirty="0" err="1">
                <a:solidFill>
                  <a:schemeClr val="bg1"/>
                </a:solidFill>
                <a:cs typeface="Times New Roman" pitchFamily="18" charset="0"/>
              </a:rPr>
              <a:t>tháng</a:t>
            </a:r>
            <a:r>
              <a:rPr lang="en-US" sz="2000" b="1" i="1" dirty="0">
                <a:solidFill>
                  <a:schemeClr val="bg1"/>
                </a:solidFill>
                <a:cs typeface="Times New Roman" pitchFamily="18" charset="0"/>
              </a:rPr>
              <a:t> </a:t>
            </a:r>
            <a:r>
              <a:rPr lang="en-US" sz="2000" b="1" i="1" dirty="0" smtClean="0">
                <a:solidFill>
                  <a:schemeClr val="bg1"/>
                </a:solidFill>
                <a:cs typeface="Times New Roman" pitchFamily="18" charset="0"/>
              </a:rPr>
              <a:t>3 </a:t>
            </a:r>
            <a:r>
              <a:rPr lang="en-US" sz="2000" b="1" i="1" dirty="0" err="1">
                <a:solidFill>
                  <a:schemeClr val="bg1"/>
                </a:solidFill>
                <a:cs typeface="Times New Roman" pitchFamily="18" charset="0"/>
              </a:rPr>
              <a:t>năm</a:t>
            </a:r>
            <a:r>
              <a:rPr lang="en-US" sz="2000" b="1" i="1" dirty="0">
                <a:solidFill>
                  <a:schemeClr val="bg1"/>
                </a:solidFill>
                <a:cs typeface="Times New Roman" pitchFamily="18" charset="0"/>
              </a:rPr>
              <a:t> </a:t>
            </a:r>
            <a:r>
              <a:rPr lang="en-US" sz="2000" b="1" i="1" dirty="0" smtClean="0">
                <a:solidFill>
                  <a:schemeClr val="bg1"/>
                </a:solidFill>
                <a:cs typeface="Times New Roman" pitchFamily="18" charset="0"/>
              </a:rPr>
              <a:t>2021</a:t>
            </a:r>
            <a:endParaRPr lang="en-US" sz="2000" b="1" i="1" dirty="0">
              <a:solidFill>
                <a:schemeClr val="bg1"/>
              </a:solidFill>
              <a:cs typeface="Times New Roman" pitchFamily="18" charset="0"/>
            </a:endParaRPr>
          </a:p>
        </p:txBody>
      </p:sp>
      <p:sp>
        <p:nvSpPr>
          <p:cNvPr id="6" name="Subtitle 2"/>
          <p:cNvSpPr>
            <a:spLocks noGrp="1"/>
          </p:cNvSpPr>
          <p:nvPr>
            <p:ph type="subTitle" idx="1"/>
          </p:nvPr>
        </p:nvSpPr>
        <p:spPr>
          <a:xfrm>
            <a:off x="3352800" y="4390931"/>
            <a:ext cx="5082989" cy="1143000"/>
          </a:xfrm>
        </p:spPr>
        <p:txBody>
          <a:bodyPr/>
          <a:lstStyle/>
          <a:p>
            <a:pPr algn="l" eaLnBrk="1" hangingPunct="1"/>
            <a:r>
              <a:rPr lang="en-US" sz="2000" b="1" i="1" dirty="0" err="1" smtClean="0">
                <a:solidFill>
                  <a:srgbClr val="001B70"/>
                </a:solidFill>
                <a:cs typeface="Arial" charset="0"/>
              </a:rPr>
              <a:t>Người</a:t>
            </a:r>
            <a:r>
              <a:rPr lang="en-US" sz="2000" b="1" i="1" dirty="0" smtClean="0">
                <a:solidFill>
                  <a:srgbClr val="001B70"/>
                </a:solidFill>
                <a:cs typeface="Arial" charset="0"/>
              </a:rPr>
              <a:t> </a:t>
            </a:r>
            <a:r>
              <a:rPr lang="en-US" sz="2000" b="1" i="1" dirty="0" err="1" smtClean="0">
                <a:solidFill>
                  <a:srgbClr val="001B70"/>
                </a:solidFill>
                <a:cs typeface="Arial" charset="0"/>
              </a:rPr>
              <a:t>trình</a:t>
            </a:r>
            <a:r>
              <a:rPr lang="en-US" sz="2000" b="1" i="1" dirty="0" smtClean="0">
                <a:solidFill>
                  <a:srgbClr val="001B70"/>
                </a:solidFill>
                <a:cs typeface="Arial" charset="0"/>
              </a:rPr>
              <a:t> </a:t>
            </a:r>
            <a:r>
              <a:rPr lang="en-US" sz="2000" b="1" i="1" dirty="0" err="1" smtClean="0">
                <a:solidFill>
                  <a:srgbClr val="001B70"/>
                </a:solidFill>
                <a:cs typeface="Arial" charset="0"/>
              </a:rPr>
              <a:t>bày</a:t>
            </a:r>
            <a:r>
              <a:rPr lang="en-US" sz="2000" b="1" i="1" dirty="0" smtClean="0">
                <a:solidFill>
                  <a:srgbClr val="001B70"/>
                </a:solidFill>
                <a:cs typeface="Arial" charset="0"/>
              </a:rPr>
              <a:t>: </a:t>
            </a:r>
            <a:r>
              <a:rPr lang="en-US" sz="2000" b="1" i="1" dirty="0" err="1" smtClean="0">
                <a:solidFill>
                  <a:srgbClr val="001B70"/>
                </a:solidFill>
                <a:cs typeface="Arial" charset="0"/>
              </a:rPr>
              <a:t>Phạm</a:t>
            </a:r>
            <a:r>
              <a:rPr lang="en-US" sz="2000" b="1" i="1" dirty="0">
                <a:solidFill>
                  <a:srgbClr val="001B70"/>
                </a:solidFill>
                <a:cs typeface="Arial" charset="0"/>
              </a:rPr>
              <a:t> </a:t>
            </a:r>
            <a:r>
              <a:rPr lang="en-US" sz="2000" b="1" i="1" dirty="0" err="1" smtClean="0">
                <a:solidFill>
                  <a:srgbClr val="001B70"/>
                </a:solidFill>
                <a:cs typeface="Arial" charset="0"/>
              </a:rPr>
              <a:t>Thị</a:t>
            </a:r>
            <a:r>
              <a:rPr lang="en-US" sz="2000" b="1" i="1" dirty="0" smtClean="0">
                <a:solidFill>
                  <a:srgbClr val="001B70"/>
                </a:solidFill>
                <a:cs typeface="Arial" charset="0"/>
              </a:rPr>
              <a:t> Kim </a:t>
            </a:r>
            <a:r>
              <a:rPr lang="en-US" sz="2000" b="1" i="1" dirty="0" err="1" smtClean="0">
                <a:solidFill>
                  <a:srgbClr val="001B70"/>
                </a:solidFill>
                <a:cs typeface="Arial" charset="0"/>
              </a:rPr>
              <a:t>Anh</a:t>
            </a:r>
            <a:endParaRPr lang="en-US" sz="2000" b="1" i="1" dirty="0" smtClean="0">
              <a:solidFill>
                <a:srgbClr val="001B70"/>
              </a:solidFill>
              <a:cs typeface="Arial" charset="0"/>
            </a:endParaRPr>
          </a:p>
          <a:p>
            <a:pPr algn="l" eaLnBrk="1" hangingPunct="1"/>
            <a:r>
              <a:rPr lang="en-US" sz="2000" b="1" i="1" dirty="0" err="1" smtClean="0">
                <a:solidFill>
                  <a:srgbClr val="001B70"/>
                </a:solidFill>
                <a:cs typeface="Arial" charset="0"/>
              </a:rPr>
              <a:t>Chuyên</a:t>
            </a:r>
            <a:r>
              <a:rPr lang="en-US" sz="2000" b="1" i="1" dirty="0">
                <a:solidFill>
                  <a:srgbClr val="001B70"/>
                </a:solidFill>
                <a:cs typeface="Arial" charset="0"/>
              </a:rPr>
              <a:t> </a:t>
            </a:r>
            <a:r>
              <a:rPr lang="en-US" sz="2000" b="1" i="1" dirty="0" err="1" smtClean="0">
                <a:solidFill>
                  <a:srgbClr val="001B70"/>
                </a:solidFill>
                <a:cs typeface="Arial" charset="0"/>
              </a:rPr>
              <a:t>viên</a:t>
            </a:r>
            <a:r>
              <a:rPr lang="en-US" sz="2000" b="1" i="1" dirty="0" smtClean="0">
                <a:solidFill>
                  <a:srgbClr val="001B70"/>
                </a:solidFill>
                <a:cs typeface="Arial" charset="0"/>
              </a:rPr>
              <a:t> </a:t>
            </a:r>
            <a:r>
              <a:rPr lang="en-US" sz="2000" b="1" i="1" dirty="0" err="1" smtClean="0">
                <a:solidFill>
                  <a:srgbClr val="001B70"/>
                </a:solidFill>
                <a:cs typeface="Arial" charset="0"/>
              </a:rPr>
              <a:t>phòng</a:t>
            </a:r>
            <a:r>
              <a:rPr lang="en-US" sz="2000" b="1" i="1" dirty="0" smtClean="0">
                <a:solidFill>
                  <a:srgbClr val="001B70"/>
                </a:solidFill>
                <a:cs typeface="Arial" charset="0"/>
              </a:rPr>
              <a:t> </a:t>
            </a:r>
            <a:r>
              <a:rPr lang="en-US" sz="2000" b="1" i="1" dirty="0" err="1" smtClean="0">
                <a:solidFill>
                  <a:srgbClr val="001B70"/>
                </a:solidFill>
                <a:cs typeface="Arial" charset="0"/>
              </a:rPr>
              <a:t>Bưu</a:t>
            </a:r>
            <a:r>
              <a:rPr lang="en-US" sz="2000" b="1" i="1" dirty="0" smtClean="0">
                <a:solidFill>
                  <a:srgbClr val="001B70"/>
                </a:solidFill>
                <a:cs typeface="Arial" charset="0"/>
              </a:rPr>
              <a:t> </a:t>
            </a:r>
            <a:r>
              <a:rPr lang="en-US" sz="2000" b="1" i="1" dirty="0" err="1" smtClean="0">
                <a:solidFill>
                  <a:srgbClr val="001B70"/>
                </a:solidFill>
                <a:cs typeface="Arial" charset="0"/>
              </a:rPr>
              <a:t>chính</a:t>
            </a:r>
            <a:r>
              <a:rPr lang="en-US" sz="2000" b="1" i="1" dirty="0" smtClean="0">
                <a:solidFill>
                  <a:srgbClr val="001B70"/>
                </a:solidFill>
                <a:cs typeface="Arial" charset="0"/>
              </a:rPr>
              <a:t> – </a:t>
            </a:r>
            <a:r>
              <a:rPr lang="en-US" sz="2000" b="1" i="1" dirty="0" err="1" smtClean="0">
                <a:solidFill>
                  <a:srgbClr val="001B70"/>
                </a:solidFill>
                <a:cs typeface="Arial" charset="0"/>
              </a:rPr>
              <a:t>Viễn</a:t>
            </a:r>
            <a:r>
              <a:rPr lang="en-US" sz="2000" b="1" i="1" dirty="0" smtClean="0">
                <a:solidFill>
                  <a:srgbClr val="001B70"/>
                </a:solidFill>
                <a:cs typeface="Arial" charset="0"/>
              </a:rPr>
              <a:t> </a:t>
            </a:r>
            <a:r>
              <a:rPr lang="en-US" sz="2000" b="1" i="1" dirty="0" err="1" smtClean="0">
                <a:solidFill>
                  <a:srgbClr val="001B70"/>
                </a:solidFill>
                <a:cs typeface="Arial" charset="0"/>
              </a:rPr>
              <a:t>thông</a:t>
            </a:r>
            <a:endParaRPr lang="en-US" sz="2000" b="1" i="1" dirty="0" smtClean="0">
              <a:solidFill>
                <a:srgbClr val="001B70"/>
              </a:solidFill>
              <a:cs typeface="Arial" charset="0"/>
            </a:endParaRPr>
          </a:p>
        </p:txBody>
      </p:sp>
      <p:sp>
        <p:nvSpPr>
          <p:cNvPr id="3" name="Rectangle 2"/>
          <p:cNvSpPr/>
          <p:nvPr/>
        </p:nvSpPr>
        <p:spPr>
          <a:xfrm>
            <a:off x="1066800" y="2481054"/>
            <a:ext cx="7368989" cy="1477328"/>
          </a:xfrm>
          <a:prstGeom prst="rect">
            <a:avLst/>
          </a:prstGeom>
        </p:spPr>
        <p:txBody>
          <a:bodyPr wrap="square">
            <a:spAutoFit/>
          </a:bodyPr>
          <a:lstStyle/>
          <a:p>
            <a:pPr algn="ctr"/>
            <a:r>
              <a:rPr lang="en-US" sz="3600" b="1" dirty="0">
                <a:solidFill>
                  <a:srgbClr val="264D9A"/>
                </a:solidFill>
                <a:cs typeface="Times New Roman" pitchFamily="18" charset="0"/>
              </a:rPr>
              <a:t>TẬP HUẤN QUẢN LÝ NHÀ NƯỚC</a:t>
            </a:r>
            <a:br>
              <a:rPr lang="en-US" sz="3600" b="1" dirty="0">
                <a:solidFill>
                  <a:srgbClr val="264D9A"/>
                </a:solidFill>
                <a:cs typeface="Times New Roman" pitchFamily="18" charset="0"/>
              </a:rPr>
            </a:br>
            <a:r>
              <a:rPr lang="en-US" sz="3600" b="1" dirty="0">
                <a:solidFill>
                  <a:srgbClr val="264D9A"/>
                </a:solidFill>
                <a:cs typeface="Times New Roman" pitchFamily="18" charset="0"/>
              </a:rPr>
              <a:t> VỀ</a:t>
            </a:r>
            <a:r>
              <a:rPr lang="en-US" sz="5400" b="1" dirty="0">
                <a:solidFill>
                  <a:srgbClr val="264D9A"/>
                </a:solidFill>
                <a:cs typeface="Times New Roman" pitchFamily="18" charset="0"/>
              </a:rPr>
              <a:t> </a:t>
            </a:r>
            <a:r>
              <a:rPr lang="en-US" sz="3600" b="1" dirty="0">
                <a:solidFill>
                  <a:srgbClr val="264D9A"/>
                </a:solidFill>
              </a:rPr>
              <a:t>LĨNH VỰC VIỄN THÔNG</a:t>
            </a:r>
            <a:endParaRPr lang="en-US" sz="3600" dirty="0"/>
          </a:p>
        </p:txBody>
      </p:sp>
    </p:spTree>
  </p:cSld>
  <p:clrMapOvr>
    <a:masterClrMapping/>
  </p:clrMapOvr>
  <p:transition spd="slow">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435100"/>
            <a:ext cx="8991600" cy="5078313"/>
          </a:xfrm>
          <a:prstGeom prst="rect">
            <a:avLst/>
          </a:prstGeom>
          <a:noFill/>
          <a:ln w="9525">
            <a:noFill/>
            <a:miter lim="800000"/>
            <a:headEnd/>
            <a:tailEnd/>
          </a:ln>
        </p:spPr>
        <p:txBody>
          <a:bodyPr>
            <a:spAutoFit/>
          </a:bodyPr>
          <a:lstStyle/>
          <a:p>
            <a:pPr algn="just"/>
            <a:r>
              <a:rPr lang="vi-VN" sz="2300" dirty="0">
                <a:solidFill>
                  <a:srgbClr val="001B70"/>
                </a:solidFill>
              </a:rPr>
              <a:t>- Đẩy mạnh việc phát triển mạng truy nhập băng rộng đến hộ gia đình, triển khai dịch vụ thông tin di động và Internet băng rộng đến các các khu vực vùng sâu, vùng xa.</a:t>
            </a:r>
            <a:endParaRPr lang="en-US" sz="2300" dirty="0">
              <a:solidFill>
                <a:srgbClr val="001B70"/>
              </a:solidFill>
            </a:endParaRPr>
          </a:p>
          <a:p>
            <a:pPr algn="just"/>
            <a:r>
              <a:rPr lang="vi-VN" sz="2300" dirty="0">
                <a:solidFill>
                  <a:srgbClr val="001B70"/>
                </a:solidFill>
              </a:rPr>
              <a:t>- Mở rộng vùng phủ sóng và nâng cao hiệu quả sử dụng hệ thống thông tin di động 3G, 4G và sắp tới là 5G.</a:t>
            </a:r>
            <a:endParaRPr lang="en-US" sz="2300" dirty="0">
              <a:solidFill>
                <a:srgbClr val="001B70"/>
              </a:solidFill>
            </a:endParaRPr>
          </a:p>
          <a:p>
            <a:pPr algn="just"/>
            <a:r>
              <a:rPr lang="vi-VN" sz="2300" dirty="0">
                <a:solidFill>
                  <a:srgbClr val="001B70"/>
                </a:solidFill>
              </a:rPr>
              <a:t>- Triển khai Quy hoạch, xây dựng và phát triển hạ tầng kỹ thuật viễn thông thụ động thống nhất, đồng bộ.</a:t>
            </a:r>
            <a:endParaRPr lang="en-US" sz="2300" dirty="0">
              <a:solidFill>
                <a:srgbClr val="001B70"/>
              </a:solidFill>
            </a:endParaRPr>
          </a:p>
          <a:p>
            <a:pPr algn="just"/>
            <a:r>
              <a:rPr lang="vi-VN" sz="2300" dirty="0">
                <a:solidFill>
                  <a:srgbClr val="001B70"/>
                </a:solidFill>
              </a:rPr>
              <a:t>- Triển khai việc ngầm hóa mạng cáp viễn thông, chỉnh trang hệ thống các cột anten theo tiêu chuẩn, quy chuẩn kỹ thuật đảm bảo yêu cầu về cảnh quan, môi trường, quy hoạch đô thị và an toàn cơ sở hạ tầng viễn thông</a:t>
            </a:r>
            <a:endParaRPr lang="en-US" sz="2300" dirty="0">
              <a:solidFill>
                <a:srgbClr val="001B70"/>
              </a:solidFill>
            </a:endParaRPr>
          </a:p>
          <a:p>
            <a:pPr algn="just"/>
            <a:r>
              <a:rPr lang="vi-VN" sz="2300" dirty="0">
                <a:solidFill>
                  <a:srgbClr val="001B70"/>
                </a:solidFill>
              </a:rPr>
              <a:t>- Tăng cường chia sẻ cơ sở hạ tầng viễn thông giữa các doanh nghiệp viễn thông.</a:t>
            </a:r>
            <a:endParaRPr lang="en-US" sz="2300" dirty="0">
              <a:solidFill>
                <a:srgbClr val="001B70"/>
              </a:solidFill>
            </a:endParaRPr>
          </a:p>
          <a:p>
            <a:pPr algn="just"/>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304800" y="368300"/>
            <a:ext cx="8534402" cy="993453"/>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1"/>
              <a:ext cx="4542492" cy="708214"/>
            </a:xfrm>
            <a:prstGeom prst="rect">
              <a:avLst/>
            </a:prstGeom>
            <a:noFill/>
            <a:ln w="9525" algn="ctr">
              <a:noFill/>
              <a:miter lim="800000"/>
              <a:headEnd/>
              <a:tailEnd/>
            </a:ln>
          </p:spPr>
          <p:txBody>
            <a:bodyPr wrap="square">
              <a:spAutoFit/>
            </a:bodyPr>
            <a:lstStyle/>
            <a:p>
              <a:pPr algn="ctr"/>
              <a:r>
                <a:rPr lang="en-US" sz="2200" b="1" smtClean="0">
                  <a:solidFill>
                    <a:schemeClr val="bg1"/>
                  </a:solidFill>
                  <a:cs typeface="Times New Roman" pitchFamily="18" charset="0"/>
                </a:rPr>
                <a:t>IV. </a:t>
              </a:r>
              <a:r>
                <a:rPr lang="vi-VN" sz="2200" b="1">
                  <a:solidFill>
                    <a:schemeClr val="bg1"/>
                  </a:solidFill>
                </a:rPr>
                <a:t>Một số định hướng trong phát triển hạ tầng mạng lưới </a:t>
              </a:r>
              <a:endParaRPr lang="en-US" sz="2200" b="1" smtClean="0">
                <a:solidFill>
                  <a:schemeClr val="bg1"/>
                </a:solidFill>
              </a:endParaRPr>
            </a:p>
            <a:p>
              <a:pPr algn="ctr"/>
              <a:r>
                <a:rPr lang="vi-VN" sz="2200" b="1" smtClean="0">
                  <a:solidFill>
                    <a:schemeClr val="bg1"/>
                  </a:solidFill>
                </a:rPr>
                <a:t>và </a:t>
              </a:r>
              <a:r>
                <a:rPr lang="vi-VN" sz="2200" b="1">
                  <a:solidFill>
                    <a:schemeClr val="bg1"/>
                  </a:solidFill>
                </a:rPr>
                <a:t>dịch vụ viễn </a:t>
              </a:r>
              <a:r>
                <a:rPr lang="vi-VN" sz="2200" b="1" smtClean="0">
                  <a:solidFill>
                    <a:schemeClr val="bg1"/>
                  </a:solidFill>
                </a:rPr>
                <a:t>thông</a:t>
              </a:r>
              <a:endParaRPr lang="en-US" sz="2200" b="1">
                <a:solidFill>
                  <a:schemeClr val="bg1"/>
                </a:solidFill>
                <a:cs typeface="Times New Roman" pitchFamily="18" charset="0"/>
              </a:endParaRPr>
            </a:p>
          </p:txBody>
        </p:sp>
      </p:grpSp>
    </p:spTree>
    <p:extLst>
      <p:ext uri="{BB962C8B-B14F-4D97-AF65-F5344CB8AC3E}">
        <p14:creationId xmlns:p14="http://schemas.microsoft.com/office/powerpoint/2010/main" val="2765282560"/>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fade">
                                      <p:cBhvr>
                                        <p:cTn id="22" dur="500"/>
                                        <p:tgtEl>
                                          <p:spTgt spid="194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fade">
                                      <p:cBhvr>
                                        <p:cTn id="27" dur="500"/>
                                        <p:tgtEl>
                                          <p:spTgt spid="1945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3785652"/>
          </a:xfrm>
          <a:prstGeom prst="rect">
            <a:avLst/>
          </a:prstGeom>
          <a:noFill/>
          <a:ln w="9525">
            <a:noFill/>
            <a:miter lim="800000"/>
            <a:headEnd/>
            <a:tailEnd/>
          </a:ln>
        </p:spPr>
        <p:txBody>
          <a:bodyPr>
            <a:spAutoFit/>
          </a:bodyPr>
          <a:lstStyle/>
          <a:p>
            <a:pPr algn="just"/>
            <a:r>
              <a:rPr lang="vi-VN" sz="2400" dirty="0" smtClean="0">
                <a:solidFill>
                  <a:srgbClr val="002060"/>
                </a:solidFill>
              </a:rPr>
              <a:t>- </a:t>
            </a:r>
            <a:r>
              <a:rPr lang="vi-VN" sz="2400" dirty="0">
                <a:solidFill>
                  <a:srgbClr val="002060"/>
                </a:solidFill>
              </a:rPr>
              <a:t>Hỗ trợ, giám sát các doanh nghiệp viễn thông triển khai xây dựng mạng lưới viễn thông theo quy hoạch, đặc biệt là các xã vùng sâu, vùng xa, vùng biên giới. Trong đó, chú trọng tham mưu việc đầu tư cơ sở hạ tầng điện, giao thông để các doanh nghiệp viễn thông đủ điều kiện triển khai hạ tầng thông tin liên lạc tại các điểm du lịch theo lộ trình của tỉnh đề ra.</a:t>
            </a:r>
            <a:endParaRPr lang="en-US" sz="2400" dirty="0">
              <a:solidFill>
                <a:srgbClr val="002060"/>
              </a:solidFill>
            </a:endParaRPr>
          </a:p>
          <a:p>
            <a:pPr algn="just"/>
            <a:r>
              <a:rPr lang="vi-VN" sz="2400" dirty="0">
                <a:solidFill>
                  <a:srgbClr val="002060"/>
                </a:solidFill>
              </a:rPr>
              <a:t>- Triển khai thực hiện Quy hoạch hạ tầng kỹ thuật viễn thông thụ động tỉnh </a:t>
            </a:r>
            <a:r>
              <a:rPr lang="vi-VN" sz="2400" dirty="0" smtClean="0">
                <a:solidFill>
                  <a:srgbClr val="002060"/>
                </a:solidFill>
              </a:rPr>
              <a:t>Hà Tĩnh </a:t>
            </a:r>
            <a:r>
              <a:rPr lang="vi-VN" sz="2400" dirty="0">
                <a:solidFill>
                  <a:srgbClr val="002060"/>
                </a:solidFill>
              </a:rPr>
              <a:t>đến năm 2020 và định hướng đến năm 2025: Cải tạo, sắp xếp cột ăng ten, cải tạo, chỉnh trang mạng cáp viễn thông, cáp truyền hình treo trên cột treo cáp; triển khai các điểm Internet wifi công cộng</a:t>
            </a:r>
            <a:r>
              <a:rPr lang="vi-VN" sz="2400" dirty="0" smtClean="0">
                <a:solidFill>
                  <a:srgbClr val="002060"/>
                </a:solidFill>
              </a:rPr>
              <a:t>.</a:t>
            </a:r>
            <a:endParaRPr lang="en-US" sz="2400" dirty="0">
              <a:solidFill>
                <a:srgbClr val="002060"/>
              </a:solidFill>
            </a:endParaRPr>
          </a:p>
        </p:txBody>
      </p:sp>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IV. </a:t>
              </a:r>
              <a:r>
                <a:rPr lang="vi-VN" sz="2800" b="1">
                  <a:solidFill>
                    <a:schemeClr val="bg1"/>
                  </a:solidFill>
                </a:rPr>
                <a:t>Nhiệm vụ QLNN về Viễn thông</a:t>
              </a:r>
              <a:endParaRPr lang="en-US" sz="2500" b="1">
                <a:solidFill>
                  <a:schemeClr val="bg1"/>
                </a:solidFill>
                <a:cs typeface="Times New Roman" pitchFamily="18" charset="0"/>
              </a:endParaRPr>
            </a:p>
          </p:txBody>
        </p:sp>
      </p:grpSp>
    </p:spTree>
    <p:extLst>
      <p:ext uri="{BB962C8B-B14F-4D97-AF65-F5344CB8AC3E}">
        <p14:creationId xmlns:p14="http://schemas.microsoft.com/office/powerpoint/2010/main" val="4067568962"/>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3293209"/>
          </a:xfrm>
          <a:prstGeom prst="rect">
            <a:avLst/>
          </a:prstGeom>
          <a:noFill/>
          <a:ln w="9525">
            <a:noFill/>
            <a:miter lim="800000"/>
            <a:headEnd/>
            <a:tailEnd/>
          </a:ln>
        </p:spPr>
        <p:txBody>
          <a:bodyPr>
            <a:spAutoFit/>
          </a:bodyPr>
          <a:lstStyle/>
          <a:p>
            <a:pPr algn="just"/>
            <a:r>
              <a:rPr lang="vi-VN" sz="2600" dirty="0" smtClean="0">
                <a:solidFill>
                  <a:srgbClr val="002060"/>
                </a:solidFill>
              </a:rPr>
              <a:t>- </a:t>
            </a:r>
            <a:r>
              <a:rPr lang="vi-VN" sz="2600" dirty="0">
                <a:solidFill>
                  <a:srgbClr val="002060"/>
                </a:solidFill>
              </a:rPr>
              <a:t>Phối hợp với các chi nhánh doanh doanh nghiệp viễn thông hoạt động trên địa bàn tổ chức tuyên truyền, phổ biến cho người dân trên địa bàn tỉnh </a:t>
            </a:r>
            <a:r>
              <a:rPr lang="vi-VN" sz="2600" dirty="0" smtClean="0">
                <a:solidFill>
                  <a:srgbClr val="002060"/>
                </a:solidFill>
              </a:rPr>
              <a:t>biết</a:t>
            </a:r>
            <a:r>
              <a:rPr lang="vi-VN" sz="2600" dirty="0">
                <a:solidFill>
                  <a:srgbClr val="002060"/>
                </a:solidFill>
              </a:rPr>
              <a:t>, hiểu rõ trạm thu phát sóng thông tin di động đảm bảo an toàn bức xạ điện từ trường theo quy định, không ảnh hưởng có hại đến sức khỏe con người theo định hướng của Bộ Thông tin và Truyền thông tại Công văn số 212/BTTTT-KHCN ngày 20/01/2017 “V/v phổ biến thông tin liên quan đến việc quản lý phát triển các trạm BTS ở Việt Nam”.</a:t>
            </a:r>
            <a:endParaRPr lang="en-US" sz="2600" dirty="0">
              <a:solidFill>
                <a:srgbClr val="002060"/>
              </a:solidFill>
            </a:endParaRPr>
          </a:p>
        </p:txBody>
      </p:sp>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IV. </a:t>
              </a:r>
              <a:r>
                <a:rPr lang="vi-VN" sz="2800" b="1">
                  <a:solidFill>
                    <a:schemeClr val="bg1"/>
                  </a:solidFill>
                </a:rPr>
                <a:t>Nhiệm vụ QLNN về Viễn thông</a:t>
              </a:r>
              <a:endParaRPr lang="en-US" sz="2500" b="1">
                <a:solidFill>
                  <a:schemeClr val="bg1"/>
                </a:solidFill>
                <a:cs typeface="Times New Roman" pitchFamily="18" charset="0"/>
              </a:endParaRPr>
            </a:p>
          </p:txBody>
        </p:sp>
      </p:grpSp>
    </p:spTree>
    <p:extLst>
      <p:ext uri="{BB962C8B-B14F-4D97-AF65-F5344CB8AC3E}">
        <p14:creationId xmlns:p14="http://schemas.microsoft.com/office/powerpoint/2010/main" val="2313477682"/>
      </p:ext>
    </p:extLst>
  </p:cSld>
  <p:clrMapOvr>
    <a:masterClrMapping/>
  </p:clrMapOvr>
  <p:transition spd="med">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3046988"/>
          </a:xfrm>
          <a:prstGeom prst="rect">
            <a:avLst/>
          </a:prstGeom>
          <a:noFill/>
          <a:ln w="9525">
            <a:noFill/>
            <a:miter lim="800000"/>
            <a:headEnd/>
            <a:tailEnd/>
          </a:ln>
        </p:spPr>
        <p:txBody>
          <a:bodyPr>
            <a:spAutoFit/>
          </a:bodyPr>
          <a:lstStyle/>
          <a:p>
            <a:pPr algn="just"/>
            <a:r>
              <a:rPr lang="vi-VN" sz="2400" dirty="0">
                <a:solidFill>
                  <a:srgbClr val="002060"/>
                </a:solidFill>
              </a:rPr>
              <a:t>- Tham mưu công tác đảm bảo an toàn cơ sở hạ tầng mạng lưới viễn thông, đảm bảo an toàn và ninh thông tin:</a:t>
            </a:r>
            <a:endParaRPr lang="en-US" sz="2400" dirty="0">
              <a:solidFill>
                <a:srgbClr val="002060"/>
              </a:solidFill>
            </a:endParaRPr>
          </a:p>
          <a:p>
            <a:pPr algn="just"/>
            <a:r>
              <a:rPr lang="vi-VN" sz="2400" dirty="0">
                <a:solidFill>
                  <a:srgbClr val="002060"/>
                </a:solidFill>
              </a:rPr>
              <a:t>+ Chỉ đạo các doanh nghiệp viễn thông xây dựng, triển khai phương án đảm bảo thông tin liên lạc trong các dịp lễ, sự kiện lớn và mùa mưa bão.</a:t>
            </a:r>
            <a:endParaRPr lang="en-US" sz="2400" dirty="0">
              <a:solidFill>
                <a:srgbClr val="002060"/>
              </a:solidFill>
            </a:endParaRPr>
          </a:p>
          <a:p>
            <a:pPr algn="just"/>
            <a:r>
              <a:rPr lang="vi-VN" sz="2400" dirty="0">
                <a:solidFill>
                  <a:srgbClr val="002060"/>
                </a:solidFill>
              </a:rPr>
              <a:t>+ Phối hợp với Công an địa phương hướng dẫn, kiểm tra việc triển khai các biện pháp đảm bảo an toàn cho hệ thống thiết bị và nhân viên khai thác mạng lưới viễn thông.</a:t>
            </a:r>
            <a:endParaRPr lang="en-US" sz="2400" dirty="0">
              <a:solidFill>
                <a:srgbClr val="002060"/>
              </a:solidFill>
            </a:endParaRPr>
          </a:p>
        </p:txBody>
      </p:sp>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IV. </a:t>
              </a:r>
              <a:r>
                <a:rPr lang="vi-VN" sz="2800" b="1">
                  <a:solidFill>
                    <a:schemeClr val="bg1"/>
                  </a:solidFill>
                </a:rPr>
                <a:t>Nhiệm vụ QLNN về Viễn thông</a:t>
              </a:r>
              <a:endParaRPr lang="en-US" sz="2500" b="1">
                <a:solidFill>
                  <a:schemeClr val="bg1"/>
                </a:solidFill>
                <a:cs typeface="Times New Roman" pitchFamily="18" charset="0"/>
              </a:endParaRPr>
            </a:p>
          </p:txBody>
        </p:sp>
      </p:grpSp>
    </p:spTree>
    <p:extLst>
      <p:ext uri="{BB962C8B-B14F-4D97-AF65-F5344CB8AC3E}">
        <p14:creationId xmlns:p14="http://schemas.microsoft.com/office/powerpoint/2010/main" val="1996572904"/>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4339650"/>
          </a:xfrm>
          <a:prstGeom prst="rect">
            <a:avLst/>
          </a:prstGeom>
          <a:noFill/>
          <a:ln w="9525">
            <a:noFill/>
            <a:miter lim="800000"/>
            <a:headEnd/>
            <a:tailEnd/>
          </a:ln>
        </p:spPr>
        <p:txBody>
          <a:bodyPr>
            <a:spAutoFit/>
          </a:bodyPr>
          <a:lstStyle/>
          <a:p>
            <a:pPr algn="just"/>
            <a:r>
              <a:rPr lang="vi-VN" sz="2300" b="1" dirty="0">
                <a:solidFill>
                  <a:srgbClr val="002060"/>
                </a:solidFill>
              </a:rPr>
              <a:t>2) Tham mưu công tác quản lý nhà nước về thuê bao đi động:</a:t>
            </a:r>
            <a:endParaRPr lang="en-US" sz="2300" dirty="0">
              <a:solidFill>
                <a:srgbClr val="002060"/>
              </a:solidFill>
            </a:endParaRPr>
          </a:p>
          <a:p>
            <a:pPr algn="just"/>
            <a:r>
              <a:rPr lang="vi-VN" sz="2300" dirty="0">
                <a:solidFill>
                  <a:srgbClr val="002060"/>
                </a:solidFill>
              </a:rPr>
              <a:t>- Tăng cường công tác chỉ đạo, thanh tra, kiểm tra và xử lý vi phạm hành chính trong hoạt động kinh doanh dịch vụ thông tin di động trên địa bàn. Đặc biệt, xử lý nghiêm các cá nhân/tổ chức mua bán – lưu thông SIM di động sai quy định tại địa phương.</a:t>
            </a:r>
            <a:endParaRPr lang="en-US" sz="2300" dirty="0">
              <a:solidFill>
                <a:srgbClr val="002060"/>
              </a:solidFill>
            </a:endParaRPr>
          </a:p>
          <a:p>
            <a:pPr algn="just"/>
            <a:r>
              <a:rPr lang="vi-VN" sz="2300" dirty="0">
                <a:solidFill>
                  <a:srgbClr val="002060"/>
                </a:solidFill>
              </a:rPr>
              <a:t>- Phối hợp với các cơ quan, đơn vị chức năng và chi nhánh doanh nghiệp cung cấp dịch vụ thông tin di động trên địa bàn tổ chức tập huấn, tuyên truyền, phổ biến cho các điểm cung cấp dịch vụ viễn thông công cộng hoạt động kinh doanh theo quy định của pháp luật.</a:t>
            </a:r>
            <a:endParaRPr lang="en-US" sz="2300" dirty="0">
              <a:solidFill>
                <a:srgbClr val="002060"/>
              </a:solidFill>
            </a:endParaRPr>
          </a:p>
          <a:p>
            <a:pPr algn="just"/>
            <a:r>
              <a:rPr lang="vi-VN" sz="2300" dirty="0">
                <a:solidFill>
                  <a:srgbClr val="002060"/>
                </a:solidFill>
              </a:rPr>
              <a:t>- Đẩy mạnh công tác tuyên truyền về quản lý và sử dụng thông tin thuê bao di động trả trước. Tuyên truyền, phổ biến các quy định tại Nghị định số 49/2017/NĐ-CP cho nhân dân biết và thực hiện.</a:t>
            </a:r>
            <a:endParaRPr lang="en-US" sz="2300" dirty="0">
              <a:solidFill>
                <a:srgbClr val="002060"/>
              </a:solidFill>
            </a:endParaRPr>
          </a:p>
        </p:txBody>
      </p:sp>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IV. </a:t>
              </a:r>
              <a:r>
                <a:rPr lang="vi-VN" sz="2800" b="1">
                  <a:solidFill>
                    <a:schemeClr val="bg1"/>
                  </a:solidFill>
                </a:rPr>
                <a:t>Nhiệm vụ QLNN về Viễn thông</a:t>
              </a:r>
              <a:endParaRPr lang="en-US" sz="2500" b="1">
                <a:solidFill>
                  <a:schemeClr val="bg1"/>
                </a:solidFill>
                <a:cs typeface="Times New Roman" pitchFamily="18" charset="0"/>
              </a:endParaRPr>
            </a:p>
          </p:txBody>
        </p:sp>
      </p:grpSp>
    </p:spTree>
    <p:extLst>
      <p:ext uri="{BB962C8B-B14F-4D97-AF65-F5344CB8AC3E}">
        <p14:creationId xmlns:p14="http://schemas.microsoft.com/office/powerpoint/2010/main" val="2086059216"/>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9457">
                                            <p:txEl>
                                              <p:pRg st="1" end="1"/>
                                            </p:txEl>
                                          </p:spTgt>
                                        </p:tgtEl>
                                        <p:attrNameLst>
                                          <p:attrName>style.visibility</p:attrName>
                                        </p:attrNameLst>
                                      </p:cBhvr>
                                      <p:to>
                                        <p:strVal val="visible"/>
                                      </p:to>
                                    </p:set>
                                    <p:animEffect transition="in" filter="fade">
                                      <p:cBhvr>
                                        <p:cTn id="10" dur="500"/>
                                        <p:tgtEl>
                                          <p:spTgt spid="1945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9457">
                                            <p:txEl>
                                              <p:pRg st="2" end="2"/>
                                            </p:txEl>
                                          </p:spTgt>
                                        </p:tgtEl>
                                        <p:attrNameLst>
                                          <p:attrName>style.visibility</p:attrName>
                                        </p:attrNameLst>
                                      </p:cBhvr>
                                      <p:to>
                                        <p:strVal val="visible"/>
                                      </p:to>
                                    </p:set>
                                    <p:animEffect transition="in" filter="fade">
                                      <p:cBhvr>
                                        <p:cTn id="13" dur="500"/>
                                        <p:tgtEl>
                                          <p:spTgt spid="19457">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457">
                                            <p:txEl>
                                              <p:pRg st="3" end="3"/>
                                            </p:txEl>
                                          </p:spTgt>
                                        </p:tgtEl>
                                        <p:attrNameLst>
                                          <p:attrName>style.visibility</p:attrName>
                                        </p:attrNameLst>
                                      </p:cBhvr>
                                      <p:to>
                                        <p:strVal val="visible"/>
                                      </p:to>
                                    </p:set>
                                    <p:animEffect transition="in" filter="fade">
                                      <p:cBhvr>
                                        <p:cTn id="16" dur="500"/>
                                        <p:tgtEl>
                                          <p:spTgt spid="194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397000"/>
            <a:ext cx="8991600" cy="4524315"/>
          </a:xfrm>
          <a:prstGeom prst="rect">
            <a:avLst/>
          </a:prstGeom>
          <a:noFill/>
          <a:ln w="9525">
            <a:noFill/>
            <a:miter lim="800000"/>
            <a:headEnd/>
            <a:tailEnd/>
          </a:ln>
        </p:spPr>
        <p:txBody>
          <a:bodyPr>
            <a:spAutoFit/>
          </a:bodyPr>
          <a:lstStyle/>
          <a:p>
            <a:pPr algn="just"/>
            <a:r>
              <a:rPr lang="vi-VN" sz="2400" b="1" dirty="0">
                <a:solidFill>
                  <a:srgbClr val="002060"/>
                </a:solidFill>
              </a:rPr>
              <a:t>3) Tham mưu công tác quản lý nhà nước về dịch vụ Internet:</a:t>
            </a:r>
            <a:endParaRPr lang="en-US" sz="2400" dirty="0">
              <a:solidFill>
                <a:srgbClr val="002060"/>
              </a:solidFill>
            </a:endParaRPr>
          </a:p>
          <a:p>
            <a:pPr algn="just"/>
            <a:r>
              <a:rPr lang="vi-VN" sz="2400" dirty="0">
                <a:solidFill>
                  <a:srgbClr val="002060"/>
                </a:solidFill>
              </a:rPr>
              <a:t>- Cấp phép Giấy chứng nhận đủ điều kiện hoạt động điểm cung cấp dịch vụ trò chơi điện tử công cộng.</a:t>
            </a:r>
            <a:endParaRPr lang="en-US" sz="2400" dirty="0">
              <a:solidFill>
                <a:srgbClr val="002060"/>
              </a:solidFill>
            </a:endParaRPr>
          </a:p>
          <a:p>
            <a:pPr algn="just"/>
            <a:r>
              <a:rPr lang="vi-VN" sz="2400" dirty="0">
                <a:solidFill>
                  <a:srgbClr val="002060"/>
                </a:solidFill>
              </a:rPr>
              <a:t>- Giám sát hoạt động của các điểm wifi công cộng không thu cước. Các tổ chức, cá nhân chỉ được triển khai điểm wifi công cộng không thu cước tại địa điểm mà tổ chức, cá nhân đó được quyền sử dụng hợp pháp (phải có sự đồng ý của tổ chức, cá nhân có thẩm quyền quản lý địa điểm bằng văn bản) và phải tuân thủ quyền, nghĩa vụ của chủ điểm truy nhập Internet công cộng được quy định tại Khoản 4, Điều 9 Nghị định số 72/2013/NĐ-CP ngày 15/7/2013 của Chính phủ về quản lý, cung cấp, sử dụng dịch vụ Internet và thông tin trên mạng trong suốt quá trình cung cấp dịch vụ.</a:t>
            </a:r>
            <a:endParaRPr lang="en-US" sz="2400" dirty="0">
              <a:solidFill>
                <a:srgbClr val="002060"/>
              </a:solidFill>
            </a:endParaRPr>
          </a:p>
        </p:txBody>
      </p:sp>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IV. </a:t>
              </a:r>
              <a:r>
                <a:rPr lang="vi-VN" sz="2800" b="1">
                  <a:solidFill>
                    <a:schemeClr val="bg1"/>
                  </a:solidFill>
                </a:rPr>
                <a:t>Nhiệm vụ QLNN về Viễn thông</a:t>
              </a:r>
              <a:endParaRPr lang="en-US" sz="2500" b="1">
                <a:solidFill>
                  <a:schemeClr val="bg1"/>
                </a:solidFill>
                <a:cs typeface="Times New Roman" pitchFamily="18" charset="0"/>
              </a:endParaRPr>
            </a:p>
          </p:txBody>
        </p:sp>
      </p:grpSp>
    </p:spTree>
    <p:extLst>
      <p:ext uri="{BB962C8B-B14F-4D97-AF65-F5344CB8AC3E}">
        <p14:creationId xmlns:p14="http://schemas.microsoft.com/office/powerpoint/2010/main" val="3744038490"/>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5800" y="2130425"/>
            <a:ext cx="7924800" cy="2517775"/>
          </a:xfrm>
          <a:solidFill>
            <a:srgbClr val="FFFFFF"/>
          </a:solidFill>
          <a:ln>
            <a:noFill/>
          </a:ln>
        </p:spPr>
        <p:txBody>
          <a:bodyPr/>
          <a:lstStyle/>
          <a:p>
            <a:r>
              <a:rPr lang="en-US" sz="2800" b="1" smtClean="0">
                <a:solidFill>
                  <a:srgbClr val="264D9A"/>
                </a:solidFill>
                <a:cs typeface="Times New Roman" pitchFamily="18" charset="0"/>
              </a:rPr>
              <a:t>QUẢN LÝ NHÀ NƯỚC</a:t>
            </a:r>
            <a:br>
              <a:rPr lang="en-US" sz="2800" b="1" smtClean="0">
                <a:solidFill>
                  <a:srgbClr val="264D9A"/>
                </a:solidFill>
                <a:cs typeface="Times New Roman" pitchFamily="18" charset="0"/>
              </a:rPr>
            </a:br>
            <a:r>
              <a:rPr lang="en-US" sz="2800" b="1" smtClean="0">
                <a:solidFill>
                  <a:srgbClr val="264D9A"/>
                </a:solidFill>
                <a:cs typeface="Times New Roman" pitchFamily="18" charset="0"/>
              </a:rPr>
              <a:t> VỀ</a:t>
            </a:r>
            <a:r>
              <a:rPr lang="en-US" b="1" smtClean="0">
                <a:solidFill>
                  <a:srgbClr val="264D9A"/>
                </a:solidFill>
                <a:cs typeface="Times New Roman" pitchFamily="18" charset="0"/>
              </a:rPr>
              <a:t> </a:t>
            </a:r>
            <a:r>
              <a:rPr lang="en-US" sz="2800" b="1">
                <a:solidFill>
                  <a:srgbClr val="264D9A"/>
                </a:solidFill>
              </a:rPr>
              <a:t>LĨNH VỰC </a:t>
            </a:r>
            <a:r>
              <a:rPr lang="en-US" sz="2800" b="1" smtClean="0">
                <a:solidFill>
                  <a:srgbClr val="264D9A"/>
                </a:solidFill>
              </a:rPr>
              <a:t>TẦN SỐ VÔ TUYẾN ĐIỆN</a:t>
            </a:r>
            <a:endParaRPr lang="en-US" sz="2800" b="1" i="1" smtClean="0">
              <a:solidFill>
                <a:srgbClr val="264D9A"/>
              </a:solidFill>
              <a:cs typeface="Times New Roman" pitchFamily="18" charset="0"/>
            </a:endParaRPr>
          </a:p>
        </p:txBody>
      </p:sp>
      <p:sp>
        <p:nvSpPr>
          <p:cNvPr id="15362"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a:t>
            </a:r>
            <a:r>
              <a:rPr lang="en-US" sz="2400" b="1" dirty="0" smtClean="0">
                <a:solidFill>
                  <a:schemeClr val="bg1"/>
                </a:solidFill>
              </a:rPr>
              <a:t>HÀ TĨNH</a:t>
            </a:r>
            <a:endParaRPr lang="en-US" sz="2400" b="1" dirty="0">
              <a:solidFill>
                <a:schemeClr val="bg1"/>
              </a:solidFill>
            </a:endParaRPr>
          </a:p>
          <a:p>
            <a:pPr algn="ctr">
              <a:spcBef>
                <a:spcPct val="20000"/>
              </a:spcBef>
              <a:buFont typeface="Times New Roman" pitchFamily="18" charset="0"/>
              <a:buNone/>
            </a:pPr>
            <a:r>
              <a:rPr lang="en-US" sz="2400" b="1" dirty="0">
                <a:solidFill>
                  <a:schemeClr val="bg1"/>
                </a:solidFill>
              </a:rPr>
              <a:t>SỞ THÔNG TIN VÀ TRUYỀN THÔNG</a:t>
            </a:r>
          </a:p>
        </p:txBody>
      </p:sp>
      <p:sp>
        <p:nvSpPr>
          <p:cNvPr id="15363" name="Subtitle 2"/>
          <p:cNvSpPr>
            <a:spLocks/>
          </p:cNvSpPr>
          <p:nvPr/>
        </p:nvSpPr>
        <p:spPr bwMode="auto">
          <a:xfrm>
            <a:off x="1371600" y="5943600"/>
            <a:ext cx="6400800" cy="533400"/>
          </a:xfrm>
          <a:prstGeom prst="rect">
            <a:avLst/>
          </a:prstGeom>
          <a:noFill/>
          <a:ln w="9525">
            <a:noFill/>
            <a:miter lim="800000"/>
            <a:headEnd/>
            <a:tailEnd/>
          </a:ln>
        </p:spPr>
        <p:txBody>
          <a:bodyPr/>
          <a:lstStyle/>
          <a:p>
            <a:pPr algn="ctr">
              <a:spcBef>
                <a:spcPct val="20000"/>
              </a:spcBef>
              <a:buFont typeface="Times New Roman" pitchFamily="18" charset="0"/>
              <a:buNone/>
            </a:pPr>
            <a:r>
              <a:rPr lang="en-US" sz="2000" b="1" i="1" dirty="0" err="1" smtClean="0">
                <a:solidFill>
                  <a:schemeClr val="bg1"/>
                </a:solidFill>
                <a:cs typeface="Times New Roman" pitchFamily="18" charset="0"/>
              </a:rPr>
              <a:t>Hà</a:t>
            </a:r>
            <a:r>
              <a:rPr lang="en-US" sz="2000" b="1" i="1" dirty="0">
                <a:solidFill>
                  <a:schemeClr val="bg1"/>
                </a:solidFill>
                <a:cs typeface="Times New Roman" pitchFamily="18" charset="0"/>
              </a:rPr>
              <a:t> </a:t>
            </a:r>
            <a:r>
              <a:rPr lang="en-US" sz="2000" b="1" i="1" dirty="0" err="1">
                <a:solidFill>
                  <a:schemeClr val="bg1"/>
                </a:solidFill>
                <a:cs typeface="Times New Roman" pitchFamily="18" charset="0"/>
              </a:rPr>
              <a:t>Tĩnh</a:t>
            </a:r>
            <a:r>
              <a:rPr lang="en-US" sz="2000" b="1" i="1" dirty="0" smtClean="0">
                <a:solidFill>
                  <a:schemeClr val="bg1"/>
                </a:solidFill>
                <a:cs typeface="Times New Roman" pitchFamily="18" charset="0"/>
              </a:rPr>
              <a:t>, </a:t>
            </a:r>
            <a:r>
              <a:rPr lang="en-US" sz="2000" b="1" i="1" dirty="0" err="1">
                <a:solidFill>
                  <a:schemeClr val="bg1"/>
                </a:solidFill>
                <a:cs typeface="Times New Roman" pitchFamily="18" charset="0"/>
              </a:rPr>
              <a:t>tháng</a:t>
            </a:r>
            <a:r>
              <a:rPr lang="en-US" sz="2000" b="1" i="1" dirty="0">
                <a:solidFill>
                  <a:schemeClr val="bg1"/>
                </a:solidFill>
                <a:cs typeface="Times New Roman" pitchFamily="18" charset="0"/>
              </a:rPr>
              <a:t> </a:t>
            </a:r>
            <a:r>
              <a:rPr lang="en-US" sz="2000" b="1" i="1" dirty="0" smtClean="0">
                <a:solidFill>
                  <a:schemeClr val="bg1"/>
                </a:solidFill>
                <a:cs typeface="Times New Roman" pitchFamily="18" charset="0"/>
              </a:rPr>
              <a:t>3 </a:t>
            </a:r>
            <a:r>
              <a:rPr lang="en-US" sz="2000" b="1" i="1" dirty="0" err="1">
                <a:solidFill>
                  <a:schemeClr val="bg1"/>
                </a:solidFill>
                <a:cs typeface="Times New Roman" pitchFamily="18" charset="0"/>
              </a:rPr>
              <a:t>năm</a:t>
            </a:r>
            <a:r>
              <a:rPr lang="en-US" sz="2000" b="1" i="1" dirty="0">
                <a:solidFill>
                  <a:schemeClr val="bg1"/>
                </a:solidFill>
                <a:cs typeface="Times New Roman" pitchFamily="18" charset="0"/>
              </a:rPr>
              <a:t> </a:t>
            </a:r>
            <a:r>
              <a:rPr lang="en-US" sz="2000" b="1" i="1" dirty="0" smtClean="0">
                <a:solidFill>
                  <a:schemeClr val="bg1"/>
                </a:solidFill>
                <a:cs typeface="Times New Roman" pitchFamily="18" charset="0"/>
              </a:rPr>
              <a:t>2021</a:t>
            </a:r>
            <a:endParaRPr lang="en-US" sz="2000" b="1" i="1" dirty="0">
              <a:solidFill>
                <a:schemeClr val="bg1"/>
              </a:solidFill>
              <a:cs typeface="Times New Roman" pitchFamily="18" charset="0"/>
            </a:endParaRPr>
          </a:p>
        </p:txBody>
      </p:sp>
    </p:spTree>
    <p:extLst>
      <p:ext uri="{BB962C8B-B14F-4D97-AF65-F5344CB8AC3E}">
        <p14:creationId xmlns:p14="http://schemas.microsoft.com/office/powerpoint/2010/main" val="3900438609"/>
      </p:ext>
    </p:extLst>
  </p:cSld>
  <p:clrMapOvr>
    <a:masterClrMapping/>
  </p:clrMapOvr>
  <p:transition spd="slow">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NỘI DUNG</a:t>
              </a:r>
              <a:endParaRPr lang="en-US" sz="2500" b="1">
                <a:solidFill>
                  <a:schemeClr val="bg1"/>
                </a:solidFill>
                <a:cs typeface="Times New Roman" pitchFamily="18" charset="0"/>
              </a:endParaRPr>
            </a:p>
          </p:txBody>
        </p:sp>
      </p:grpSp>
      <p:sp>
        <p:nvSpPr>
          <p:cNvPr id="2" name="Rectangle 1"/>
          <p:cNvSpPr/>
          <p:nvPr/>
        </p:nvSpPr>
        <p:spPr>
          <a:xfrm>
            <a:off x="381000" y="2387600"/>
            <a:ext cx="8458200" cy="954107"/>
          </a:xfrm>
          <a:prstGeom prst="rect">
            <a:avLst/>
          </a:prstGeom>
        </p:spPr>
        <p:txBody>
          <a:bodyPr wrap="square">
            <a:spAutoFit/>
          </a:bodyPr>
          <a:lstStyle/>
          <a:p>
            <a:pPr marL="342900" indent="-342900" algn="just"/>
            <a:r>
              <a:rPr lang="en-US" sz="2800" b="1" dirty="0">
                <a:solidFill>
                  <a:srgbClr val="002060"/>
                </a:solidFill>
                <a:cs typeface="Times New Roman" pitchFamily="18" charset="0"/>
              </a:rPr>
              <a:t>I. </a:t>
            </a:r>
            <a:r>
              <a:rPr lang="vi-VN" sz="2800" b="1" dirty="0">
                <a:solidFill>
                  <a:srgbClr val="002060"/>
                </a:solidFill>
              </a:rPr>
              <a:t>Một số văn bản của tỉnh</a:t>
            </a:r>
            <a:endParaRPr lang="en-US" sz="2800" b="1" dirty="0">
              <a:solidFill>
                <a:srgbClr val="002060"/>
              </a:solidFill>
            </a:endParaRPr>
          </a:p>
          <a:p>
            <a:pPr marL="342900" indent="-342900" algn="just"/>
            <a:r>
              <a:rPr lang="en-US" sz="2800" b="1" dirty="0">
                <a:solidFill>
                  <a:srgbClr val="002060"/>
                </a:solidFill>
                <a:cs typeface="Times New Roman" pitchFamily="18" charset="0"/>
              </a:rPr>
              <a:t>II. </a:t>
            </a:r>
            <a:r>
              <a:rPr lang="vi-VN" sz="2800" b="1" dirty="0">
                <a:solidFill>
                  <a:srgbClr val="002060"/>
                </a:solidFill>
              </a:rPr>
              <a:t>Nhiệm vụ QLNN về tần </a:t>
            </a:r>
            <a:r>
              <a:rPr lang="vi-VN" sz="2800" b="1" dirty="0" smtClean="0">
                <a:solidFill>
                  <a:srgbClr val="002060"/>
                </a:solidFill>
              </a:rPr>
              <a:t>số </a:t>
            </a:r>
            <a:r>
              <a:rPr lang="vi-VN" sz="2800" b="1" dirty="0">
                <a:solidFill>
                  <a:srgbClr val="002060"/>
                </a:solidFill>
              </a:rPr>
              <a:t>vô tuyến </a:t>
            </a:r>
            <a:r>
              <a:rPr lang="vi-VN" sz="2800" b="1" dirty="0" smtClean="0">
                <a:solidFill>
                  <a:srgbClr val="002060"/>
                </a:solidFill>
              </a:rPr>
              <a:t>điện</a:t>
            </a:r>
            <a:endParaRPr lang="en-US" sz="2800" dirty="0">
              <a:solidFill>
                <a:srgbClr val="002060"/>
              </a:solidFill>
            </a:endParaRPr>
          </a:p>
        </p:txBody>
      </p:sp>
    </p:spTree>
    <p:extLst>
      <p:ext uri="{BB962C8B-B14F-4D97-AF65-F5344CB8AC3E}">
        <p14:creationId xmlns:p14="http://schemas.microsoft.com/office/powerpoint/2010/main" val="553456371"/>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algn="ctr"/>
              <a:r>
                <a:rPr lang="en-US" sz="2800" b="1" smtClean="0">
                  <a:solidFill>
                    <a:schemeClr val="bg1"/>
                  </a:solidFill>
                  <a:cs typeface="Times New Roman" pitchFamily="18" charset="0"/>
                </a:rPr>
                <a:t>I. Một số văn bản của tỉnh</a:t>
              </a:r>
              <a:endParaRPr lang="en-US" sz="2500" b="1">
                <a:solidFill>
                  <a:schemeClr val="bg1"/>
                </a:solidFill>
                <a:cs typeface="Times New Roman" pitchFamily="18" charset="0"/>
              </a:endParaRPr>
            </a:p>
          </p:txBody>
        </p:sp>
      </p:grpSp>
      <p:sp>
        <p:nvSpPr>
          <p:cNvPr id="2" name="Rectangle 1"/>
          <p:cNvSpPr/>
          <p:nvPr/>
        </p:nvSpPr>
        <p:spPr>
          <a:xfrm>
            <a:off x="381000" y="1486651"/>
            <a:ext cx="8458200" cy="3108543"/>
          </a:xfrm>
          <a:prstGeom prst="rect">
            <a:avLst/>
          </a:prstGeom>
        </p:spPr>
        <p:txBody>
          <a:bodyPr wrap="square">
            <a:spAutoFit/>
          </a:bodyPr>
          <a:lstStyle/>
          <a:p>
            <a:pPr algn="just"/>
            <a:r>
              <a:rPr lang="vi-VN" sz="2800" dirty="0"/>
              <a:t>- </a:t>
            </a:r>
            <a:r>
              <a:rPr lang="en-US" sz="2800" dirty="0" err="1" smtClean="0"/>
              <a:t>Chỉ</a:t>
            </a:r>
            <a:r>
              <a:rPr lang="en-US" sz="2800" dirty="0"/>
              <a:t> </a:t>
            </a:r>
            <a:r>
              <a:rPr lang="en-US" sz="2800" dirty="0" err="1" smtClean="0"/>
              <a:t>thị</a:t>
            </a:r>
            <a:r>
              <a:rPr lang="en-US" sz="2800" dirty="0"/>
              <a:t> </a:t>
            </a:r>
            <a:r>
              <a:rPr lang="en-US" sz="2800" dirty="0" err="1" smtClean="0"/>
              <a:t>số</a:t>
            </a:r>
            <a:r>
              <a:rPr lang="en-US" sz="2800" dirty="0" smtClean="0"/>
              <a:t> 18/2011/CT-UBND</a:t>
            </a:r>
            <a:r>
              <a:rPr lang="en-US" sz="2800" dirty="0"/>
              <a:t> </a:t>
            </a:r>
            <a:r>
              <a:rPr lang="vi-VN" sz="2800" dirty="0" smtClean="0"/>
              <a:t>ngày 2</a:t>
            </a:r>
            <a:r>
              <a:rPr lang="en-US" sz="2800" dirty="0" smtClean="0"/>
              <a:t>8</a:t>
            </a:r>
            <a:r>
              <a:rPr lang="vi-VN" sz="2800" dirty="0" smtClean="0"/>
              <a:t>/</a:t>
            </a:r>
            <a:r>
              <a:rPr lang="en-US" sz="2800" dirty="0" smtClean="0"/>
              <a:t>11</a:t>
            </a:r>
            <a:r>
              <a:rPr lang="vi-VN" sz="2800" dirty="0" smtClean="0"/>
              <a:t>/201</a:t>
            </a:r>
            <a:r>
              <a:rPr lang="en-US" sz="2800" dirty="0" smtClean="0"/>
              <a:t>1</a:t>
            </a:r>
            <a:r>
              <a:rPr lang="vi-VN" sz="2800" dirty="0" smtClean="0"/>
              <a:t> </a:t>
            </a:r>
            <a:r>
              <a:rPr lang="vi-VN" sz="2800" dirty="0"/>
              <a:t>của UBND tỉnh </a:t>
            </a:r>
            <a:r>
              <a:rPr lang="en-US" sz="2800" dirty="0" err="1" smtClean="0"/>
              <a:t>Hà</a:t>
            </a:r>
            <a:r>
              <a:rPr lang="en-US" sz="2800" dirty="0" smtClean="0"/>
              <a:t> </a:t>
            </a:r>
            <a:r>
              <a:rPr lang="en-US" sz="2800" dirty="0" err="1" smtClean="0"/>
              <a:t>Tĩnh</a:t>
            </a:r>
            <a:r>
              <a:rPr lang="en-US" sz="2800" dirty="0"/>
              <a:t> </a:t>
            </a:r>
            <a:r>
              <a:rPr lang="en-US" sz="2800" dirty="0" err="1"/>
              <a:t>về</a:t>
            </a:r>
            <a:r>
              <a:rPr lang="vi-VN" sz="2800" dirty="0" smtClean="0"/>
              <a:t> </a:t>
            </a:r>
            <a:r>
              <a:rPr lang="vi-VN" sz="2800" dirty="0"/>
              <a:t>tăng cường quản lý sử dụng tần số và thiết bị phát sóng Vô tuyến </a:t>
            </a:r>
            <a:r>
              <a:rPr lang="vi-VN" sz="2800" dirty="0" smtClean="0"/>
              <a:t>điện;</a:t>
            </a:r>
            <a:endParaRPr lang="en-US" sz="2800" dirty="0"/>
          </a:p>
          <a:p>
            <a:pPr algn="just"/>
            <a:r>
              <a:rPr lang="en-US" sz="2800" dirty="0" smtClean="0"/>
              <a:t>- </a:t>
            </a:r>
            <a:r>
              <a:rPr lang="en-US" sz="2800" dirty="0" err="1" smtClean="0"/>
              <a:t>Kế</a:t>
            </a:r>
            <a:r>
              <a:rPr lang="en-US" sz="2800" dirty="0" smtClean="0"/>
              <a:t> </a:t>
            </a:r>
            <a:r>
              <a:rPr lang="en-US" sz="2800" dirty="0" err="1" smtClean="0"/>
              <a:t>hoạch</a:t>
            </a:r>
            <a:r>
              <a:rPr lang="en-US" sz="2800" dirty="0" smtClean="0"/>
              <a:t> </a:t>
            </a:r>
            <a:r>
              <a:rPr lang="en-US" sz="2800" dirty="0" err="1" smtClean="0"/>
              <a:t>số</a:t>
            </a:r>
            <a:r>
              <a:rPr lang="en-US" sz="2800" dirty="0" smtClean="0"/>
              <a:t> </a:t>
            </a:r>
            <a:r>
              <a:rPr lang="en-US" sz="2800" dirty="0" smtClean="0"/>
              <a:t>484/KH-UBND </a:t>
            </a:r>
            <a:r>
              <a:rPr lang="en-US" sz="2800" dirty="0" err="1" smtClean="0"/>
              <a:t>ngày</a:t>
            </a:r>
            <a:r>
              <a:rPr lang="en-US" sz="2800" dirty="0" smtClean="0"/>
              <a:t> </a:t>
            </a:r>
            <a:r>
              <a:rPr lang="en-US" sz="2800" dirty="0" smtClean="0"/>
              <a:t>26/12/2016 </a:t>
            </a:r>
            <a:r>
              <a:rPr lang="en-US" sz="2800" dirty="0" err="1" smtClean="0"/>
              <a:t>của</a:t>
            </a:r>
            <a:r>
              <a:rPr lang="en-US" sz="2800" dirty="0" smtClean="0"/>
              <a:t> UBND </a:t>
            </a:r>
            <a:r>
              <a:rPr lang="en-US" sz="2800" dirty="0" err="1" smtClean="0"/>
              <a:t>tỉnh</a:t>
            </a:r>
            <a:r>
              <a:rPr lang="en-US" sz="2800" dirty="0" smtClean="0"/>
              <a:t> </a:t>
            </a:r>
            <a:r>
              <a:rPr lang="en-US" sz="2800" dirty="0" err="1" smtClean="0"/>
              <a:t>Hà</a:t>
            </a:r>
            <a:r>
              <a:rPr lang="en-US" sz="2800" dirty="0" smtClean="0"/>
              <a:t> </a:t>
            </a:r>
            <a:r>
              <a:rPr lang="en-US" sz="2800" dirty="0" err="1" smtClean="0"/>
              <a:t>Tĩnh</a:t>
            </a:r>
            <a:r>
              <a:rPr lang="en-US" sz="2800" dirty="0" smtClean="0"/>
              <a:t> </a:t>
            </a:r>
            <a:r>
              <a:rPr lang="en-US" sz="2800" dirty="0" err="1" smtClean="0"/>
              <a:t>thực</a:t>
            </a:r>
            <a:r>
              <a:rPr lang="en-US" sz="2800" dirty="0" smtClean="0"/>
              <a:t> </a:t>
            </a:r>
            <a:r>
              <a:rPr lang="en-US" sz="2800" dirty="0" err="1" smtClean="0"/>
              <a:t>hiện</a:t>
            </a:r>
            <a:r>
              <a:rPr lang="en-US" sz="2800" dirty="0" smtClean="0"/>
              <a:t> </a:t>
            </a:r>
            <a:r>
              <a:rPr lang="en-US" sz="2800" dirty="0" err="1" smtClean="0"/>
              <a:t>Đề</a:t>
            </a:r>
            <a:r>
              <a:rPr lang="en-US" sz="2800" dirty="0" smtClean="0"/>
              <a:t> </a:t>
            </a:r>
            <a:r>
              <a:rPr lang="en-US" sz="2800" dirty="0" err="1" smtClean="0"/>
              <a:t>án</a:t>
            </a:r>
            <a:r>
              <a:rPr lang="en-US" sz="2800" dirty="0" smtClean="0"/>
              <a:t> </a:t>
            </a:r>
            <a:r>
              <a:rPr lang="en-US" sz="2800" dirty="0" err="1" smtClean="0"/>
              <a:t>số</a:t>
            </a:r>
            <a:r>
              <a:rPr lang="en-US" sz="2800" dirty="0" smtClean="0"/>
              <a:t> </a:t>
            </a:r>
            <a:r>
              <a:rPr lang="en-US" sz="2800" dirty="0" err="1" smtClean="0"/>
              <a:t>hóa</a:t>
            </a:r>
            <a:r>
              <a:rPr lang="en-US" sz="2800" dirty="0" smtClean="0"/>
              <a:t> </a:t>
            </a:r>
            <a:r>
              <a:rPr lang="en-US" sz="2800" dirty="0" err="1" smtClean="0"/>
              <a:t>truyền</a:t>
            </a:r>
            <a:r>
              <a:rPr lang="en-US" sz="2800" dirty="0" smtClean="0"/>
              <a:t> </a:t>
            </a:r>
            <a:r>
              <a:rPr lang="en-US" sz="2800" dirty="0" err="1" smtClean="0"/>
              <a:t>dẫn</a:t>
            </a:r>
            <a:r>
              <a:rPr lang="en-US" sz="2800" dirty="0" smtClean="0"/>
              <a:t>, </a:t>
            </a:r>
            <a:r>
              <a:rPr lang="en-US" sz="2800" dirty="0" err="1" smtClean="0"/>
              <a:t>phát</a:t>
            </a:r>
            <a:r>
              <a:rPr lang="en-US" sz="2800" dirty="0" smtClean="0"/>
              <a:t> </a:t>
            </a:r>
            <a:r>
              <a:rPr lang="en-US" sz="2800" dirty="0" err="1" smtClean="0"/>
              <a:t>sóng</a:t>
            </a:r>
            <a:r>
              <a:rPr lang="en-US" sz="2800" dirty="0" smtClean="0"/>
              <a:t> </a:t>
            </a:r>
            <a:r>
              <a:rPr lang="en-US" sz="2800" dirty="0" err="1" smtClean="0"/>
              <a:t>truyền</a:t>
            </a:r>
            <a:r>
              <a:rPr lang="en-US" sz="2800" dirty="0" smtClean="0"/>
              <a:t> </a:t>
            </a:r>
            <a:r>
              <a:rPr lang="en-US" sz="2800" dirty="0" err="1" smtClean="0"/>
              <a:t>hình</a:t>
            </a:r>
            <a:r>
              <a:rPr lang="en-US" sz="2800" dirty="0" smtClean="0"/>
              <a:t> </a:t>
            </a:r>
            <a:r>
              <a:rPr lang="en-US" sz="2800" dirty="0" err="1" smtClean="0"/>
              <a:t>mặt</a:t>
            </a:r>
            <a:r>
              <a:rPr lang="en-US" sz="2800" dirty="0" smtClean="0"/>
              <a:t> </a:t>
            </a:r>
            <a:r>
              <a:rPr lang="en-US" sz="2800" dirty="0" err="1" smtClean="0"/>
              <a:t>đất</a:t>
            </a:r>
            <a:r>
              <a:rPr lang="en-US" sz="2800" dirty="0" smtClean="0"/>
              <a:t> </a:t>
            </a:r>
            <a:r>
              <a:rPr lang="en-US" sz="2800" dirty="0" err="1" smtClean="0"/>
              <a:t>trên</a:t>
            </a:r>
            <a:r>
              <a:rPr lang="en-US" sz="2800" dirty="0" smtClean="0"/>
              <a:t> </a:t>
            </a:r>
            <a:r>
              <a:rPr lang="en-US" sz="2800" dirty="0" err="1" smtClean="0"/>
              <a:t>địa</a:t>
            </a:r>
            <a:r>
              <a:rPr lang="en-US" sz="2800" dirty="0" smtClean="0"/>
              <a:t> </a:t>
            </a:r>
            <a:r>
              <a:rPr lang="en-US" sz="2800" dirty="0" err="1" smtClean="0"/>
              <a:t>bàn</a:t>
            </a:r>
            <a:r>
              <a:rPr lang="en-US" sz="2800" dirty="0" smtClean="0"/>
              <a:t> </a:t>
            </a:r>
            <a:r>
              <a:rPr lang="en-US" sz="2800" dirty="0" err="1" smtClean="0"/>
              <a:t>tỉnh</a:t>
            </a:r>
            <a:r>
              <a:rPr lang="en-US" sz="2800" dirty="0" smtClean="0"/>
              <a:t> </a:t>
            </a:r>
            <a:r>
              <a:rPr lang="en-US" sz="2800" dirty="0" err="1" smtClean="0"/>
              <a:t>Hà</a:t>
            </a:r>
            <a:r>
              <a:rPr lang="en-US" sz="2800" dirty="0" smtClean="0"/>
              <a:t> </a:t>
            </a:r>
            <a:r>
              <a:rPr lang="en-US" sz="2800" dirty="0" err="1" smtClean="0"/>
              <a:t>Tĩnh</a:t>
            </a:r>
            <a:r>
              <a:rPr lang="en-US" sz="2800" dirty="0" smtClean="0">
                <a:solidFill>
                  <a:srgbClr val="002060"/>
                </a:solidFill>
              </a:rPr>
              <a:t>.</a:t>
            </a:r>
            <a:endParaRPr lang="en-US" sz="2800" dirty="0" smtClean="0">
              <a:solidFill>
                <a:srgbClr val="002060"/>
              </a:solidFill>
            </a:endParaRPr>
          </a:p>
          <a:p>
            <a:pPr algn="just"/>
            <a:endParaRPr lang="en-US" sz="2800" dirty="0">
              <a:solidFill>
                <a:srgbClr val="002060"/>
              </a:solidFill>
            </a:endParaRPr>
          </a:p>
        </p:txBody>
      </p:sp>
    </p:spTree>
    <p:extLst>
      <p:ext uri="{BB962C8B-B14F-4D97-AF65-F5344CB8AC3E}">
        <p14:creationId xmlns:p14="http://schemas.microsoft.com/office/powerpoint/2010/main" val="1480771355"/>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marL="342900" indent="-342900" algn="ctr"/>
              <a:r>
                <a:rPr lang="en-US" sz="2800" b="1" smtClean="0">
                  <a:solidFill>
                    <a:schemeClr val="bg1"/>
                  </a:solidFill>
                  <a:cs typeface="Times New Roman" pitchFamily="18" charset="0"/>
                </a:rPr>
                <a:t>II. </a:t>
              </a:r>
              <a:r>
                <a:rPr lang="vi-VN" sz="2800" b="1">
                  <a:solidFill>
                    <a:schemeClr val="bg1"/>
                  </a:solidFill>
                </a:rPr>
                <a:t>Nhiệm vụ QLNN về tần số, vô tuyến điện</a:t>
              </a:r>
              <a:endParaRPr lang="en-US" sz="2800">
                <a:solidFill>
                  <a:schemeClr val="bg1"/>
                </a:solidFill>
              </a:endParaRPr>
            </a:p>
          </p:txBody>
        </p:sp>
      </p:grpSp>
      <p:sp>
        <p:nvSpPr>
          <p:cNvPr id="2" name="Rectangle 1"/>
          <p:cNvSpPr/>
          <p:nvPr/>
        </p:nvSpPr>
        <p:spPr>
          <a:xfrm>
            <a:off x="342900" y="1437659"/>
            <a:ext cx="8458200" cy="2893100"/>
          </a:xfrm>
          <a:prstGeom prst="rect">
            <a:avLst/>
          </a:prstGeom>
        </p:spPr>
        <p:txBody>
          <a:bodyPr wrap="square">
            <a:spAutoFit/>
          </a:bodyPr>
          <a:lstStyle/>
          <a:p>
            <a:pPr algn="just"/>
            <a:r>
              <a:rPr lang="en-US" sz="2600" dirty="0" smtClean="0">
                <a:solidFill>
                  <a:srgbClr val="001B70"/>
                </a:solidFill>
              </a:rPr>
              <a:t>     </a:t>
            </a:r>
            <a:r>
              <a:rPr lang="vi-VN" sz="2600" b="1" dirty="0" smtClean="0">
                <a:solidFill>
                  <a:srgbClr val="001B70"/>
                </a:solidFill>
              </a:rPr>
              <a:t>1</a:t>
            </a:r>
            <a:r>
              <a:rPr lang="vi-VN" sz="2600" b="1" dirty="0">
                <a:solidFill>
                  <a:srgbClr val="001B70"/>
                </a:solidFill>
              </a:rPr>
              <a:t>. Đối với Ủy ban nhân dân cấp huyện: </a:t>
            </a:r>
            <a:r>
              <a:rPr lang="vi-VN" sz="2600" dirty="0">
                <a:solidFill>
                  <a:srgbClr val="001B70"/>
                </a:solidFill>
              </a:rPr>
              <a:t>Đề nghị chỉ đạo các cơ quan chức năng trực thuộc một số nội dung sau:</a:t>
            </a:r>
            <a:endParaRPr lang="en-US" sz="2600" dirty="0">
              <a:solidFill>
                <a:srgbClr val="001B70"/>
              </a:solidFill>
            </a:endParaRPr>
          </a:p>
          <a:p>
            <a:pPr algn="just"/>
            <a:r>
              <a:rPr lang="en-US" sz="2600" dirty="0" smtClean="0">
                <a:solidFill>
                  <a:srgbClr val="001B70"/>
                </a:solidFill>
              </a:rPr>
              <a:t>     </a:t>
            </a:r>
            <a:r>
              <a:rPr lang="vi-VN" sz="2600" dirty="0" smtClean="0">
                <a:solidFill>
                  <a:srgbClr val="001B70"/>
                </a:solidFill>
              </a:rPr>
              <a:t>a</a:t>
            </a:r>
            <a:r>
              <a:rPr lang="vi-VN" sz="2600" dirty="0">
                <a:solidFill>
                  <a:srgbClr val="001B70"/>
                </a:solidFill>
              </a:rPr>
              <a:t>) Khi xây dựng dự án đầu tư, lắp đặt thiết bị phát sóng vô tuyến điện phải lấy ý kiến thẩm định của Sở Thông tin và Truyền thông tỉnh </a:t>
            </a:r>
            <a:r>
              <a:rPr lang="vi-VN" sz="2600" dirty="0" smtClean="0">
                <a:solidFill>
                  <a:srgbClr val="001B70"/>
                </a:solidFill>
              </a:rPr>
              <a:t>Hà Tĩnh </a:t>
            </a:r>
            <a:r>
              <a:rPr lang="vi-VN" sz="2600" dirty="0">
                <a:solidFill>
                  <a:srgbClr val="001B70"/>
                </a:solidFill>
              </a:rPr>
              <a:t>về tần số, máy phát vô tuyến điện trước khi trình các cấp có thẩm quyền phê </a:t>
            </a:r>
            <a:r>
              <a:rPr lang="vi-VN" sz="2600" dirty="0" smtClean="0">
                <a:solidFill>
                  <a:srgbClr val="001B70"/>
                </a:solidFill>
              </a:rPr>
              <a:t>duyệt.</a:t>
            </a:r>
            <a:endParaRPr lang="en-US" sz="2600" dirty="0">
              <a:solidFill>
                <a:srgbClr val="001B70"/>
              </a:solidFill>
            </a:endParaRPr>
          </a:p>
          <a:p>
            <a:pPr algn="just"/>
            <a:endParaRPr lang="en-US" sz="2600" dirty="0">
              <a:solidFill>
                <a:srgbClr val="001B70"/>
              </a:solidFill>
            </a:endParaRPr>
          </a:p>
        </p:txBody>
      </p:sp>
    </p:spTree>
    <p:extLst>
      <p:ext uri="{BB962C8B-B14F-4D97-AF65-F5344CB8AC3E}">
        <p14:creationId xmlns:p14="http://schemas.microsoft.com/office/powerpoint/2010/main" val="3120391153"/>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TextBox 49"/>
          <p:cNvSpPr txBox="1">
            <a:spLocks noChangeArrowheads="1"/>
          </p:cNvSpPr>
          <p:nvPr/>
        </p:nvSpPr>
        <p:spPr bwMode="auto">
          <a:xfrm>
            <a:off x="685800" y="2324100"/>
            <a:ext cx="8305800" cy="3323987"/>
          </a:xfrm>
          <a:prstGeom prst="rect">
            <a:avLst/>
          </a:prstGeom>
          <a:noFill/>
          <a:ln w="9525">
            <a:noFill/>
            <a:miter lim="800000"/>
            <a:headEnd/>
            <a:tailEnd/>
          </a:ln>
        </p:spPr>
        <p:txBody>
          <a:bodyPr wrap="square">
            <a:spAutoFit/>
          </a:bodyPr>
          <a:lstStyle/>
          <a:p>
            <a:pPr marL="342900" indent="-342900" algn="just"/>
            <a:r>
              <a:rPr lang="en-US" sz="3000" b="1" dirty="0" smtClean="0">
                <a:solidFill>
                  <a:srgbClr val="002060"/>
                </a:solidFill>
                <a:cs typeface="Times New Roman" pitchFamily="18" charset="0"/>
              </a:rPr>
              <a:t>I</a:t>
            </a:r>
            <a:r>
              <a:rPr lang="en-US" sz="3000" b="1" dirty="0" smtClean="0">
                <a:solidFill>
                  <a:srgbClr val="001B70"/>
                </a:solidFill>
                <a:cs typeface="Times New Roman" pitchFamily="18" charset="0"/>
              </a:rPr>
              <a:t>. </a:t>
            </a:r>
            <a:r>
              <a:rPr lang="en-US" sz="3000" b="1" dirty="0" smtClean="0">
                <a:solidFill>
                  <a:srgbClr val="001B70"/>
                </a:solidFill>
              </a:rPr>
              <a:t>Căn </a:t>
            </a:r>
            <a:r>
              <a:rPr lang="en-US" sz="3000" b="1" dirty="0">
                <a:solidFill>
                  <a:srgbClr val="001B70"/>
                </a:solidFill>
              </a:rPr>
              <a:t>cứ pháp </a:t>
            </a:r>
            <a:r>
              <a:rPr lang="en-US" sz="3000" b="1" dirty="0" smtClean="0">
                <a:solidFill>
                  <a:srgbClr val="001B70"/>
                </a:solidFill>
              </a:rPr>
              <a:t>lý</a:t>
            </a:r>
          </a:p>
          <a:p>
            <a:pPr marL="342900" indent="-342900" algn="just"/>
            <a:r>
              <a:rPr lang="en-US" sz="3000" b="1" dirty="0" smtClean="0">
                <a:solidFill>
                  <a:srgbClr val="001B70"/>
                </a:solidFill>
                <a:cs typeface="Times New Roman" pitchFamily="18" charset="0"/>
              </a:rPr>
              <a:t>II. </a:t>
            </a:r>
            <a:r>
              <a:rPr lang="vi-VN" sz="3000" b="1" dirty="0">
                <a:solidFill>
                  <a:srgbClr val="001B70"/>
                </a:solidFill>
              </a:rPr>
              <a:t>Giới thiệu một số khái niệm</a:t>
            </a:r>
            <a:endParaRPr lang="en-US" sz="3000" b="1" dirty="0" smtClean="0">
              <a:solidFill>
                <a:srgbClr val="001B70"/>
              </a:solidFill>
            </a:endParaRPr>
          </a:p>
          <a:p>
            <a:pPr marL="342900" indent="-342900" algn="just"/>
            <a:r>
              <a:rPr lang="en-US" sz="3000" b="1" dirty="0" smtClean="0">
                <a:solidFill>
                  <a:srgbClr val="001B70"/>
                </a:solidFill>
                <a:cs typeface="Times New Roman" pitchFamily="18" charset="0"/>
              </a:rPr>
              <a:t>III. </a:t>
            </a:r>
            <a:r>
              <a:rPr lang="vi-VN" sz="3000" b="1" dirty="0">
                <a:solidFill>
                  <a:srgbClr val="001B70"/>
                </a:solidFill>
              </a:rPr>
              <a:t>Hiện trạng hạ </a:t>
            </a:r>
            <a:r>
              <a:rPr lang="vi-VN" sz="3000" b="1" dirty="0" smtClean="0">
                <a:solidFill>
                  <a:srgbClr val="001B70"/>
                </a:solidFill>
              </a:rPr>
              <a:t>tầng </a:t>
            </a:r>
            <a:r>
              <a:rPr lang="vi-VN" sz="3000" b="1" dirty="0">
                <a:solidFill>
                  <a:srgbClr val="001B70"/>
                </a:solidFill>
              </a:rPr>
              <a:t>mạng lưới và dịch vụ </a:t>
            </a:r>
            <a:r>
              <a:rPr lang="vi-VN" sz="3000" b="1" dirty="0" smtClean="0">
                <a:solidFill>
                  <a:srgbClr val="001B70"/>
                </a:solidFill>
              </a:rPr>
              <a:t>viễn thông</a:t>
            </a:r>
            <a:endParaRPr lang="en-US" sz="3000" b="1" dirty="0" smtClean="0">
              <a:solidFill>
                <a:srgbClr val="001B70"/>
              </a:solidFill>
            </a:endParaRPr>
          </a:p>
          <a:p>
            <a:pPr marL="342900" indent="-342900" algn="just"/>
            <a:r>
              <a:rPr lang="en-US" sz="3000" b="1" dirty="0" smtClean="0">
                <a:solidFill>
                  <a:srgbClr val="001B70"/>
                </a:solidFill>
                <a:cs typeface="Times New Roman" pitchFamily="18" charset="0"/>
              </a:rPr>
              <a:t>IV. </a:t>
            </a:r>
            <a:r>
              <a:rPr lang="vi-VN" sz="3000" b="1" dirty="0">
                <a:solidFill>
                  <a:srgbClr val="001B70"/>
                </a:solidFill>
              </a:rPr>
              <a:t>Một số định hướng trong phát triển hạ tầng mạng lưới và dịch vụ viễn </a:t>
            </a:r>
            <a:r>
              <a:rPr lang="vi-VN" sz="3000" b="1" dirty="0" smtClean="0">
                <a:solidFill>
                  <a:srgbClr val="001B70"/>
                </a:solidFill>
              </a:rPr>
              <a:t>thông</a:t>
            </a:r>
            <a:endParaRPr lang="en-US" sz="3000" b="1" dirty="0" smtClean="0">
              <a:solidFill>
                <a:srgbClr val="001B70"/>
              </a:solidFill>
            </a:endParaRPr>
          </a:p>
          <a:p>
            <a:pPr marL="342900" indent="-342900" algn="just"/>
            <a:r>
              <a:rPr lang="en-US" sz="3000" b="1" dirty="0">
                <a:solidFill>
                  <a:srgbClr val="001B70"/>
                </a:solidFill>
                <a:cs typeface="Times New Roman" pitchFamily="18" charset="0"/>
              </a:rPr>
              <a:t>V</a:t>
            </a:r>
            <a:r>
              <a:rPr lang="en-US" sz="3000" b="1" dirty="0" smtClean="0">
                <a:solidFill>
                  <a:srgbClr val="001B70"/>
                </a:solidFill>
                <a:cs typeface="Times New Roman" pitchFamily="18" charset="0"/>
              </a:rPr>
              <a:t>. </a:t>
            </a:r>
            <a:r>
              <a:rPr lang="vi-VN" sz="3200" b="1" dirty="0">
                <a:solidFill>
                  <a:srgbClr val="001B70"/>
                </a:solidFill>
              </a:rPr>
              <a:t>Nhiệm vụ QLNN về Viễn thông</a:t>
            </a:r>
            <a:endParaRPr lang="en-US" sz="3000" b="1" dirty="0">
              <a:solidFill>
                <a:srgbClr val="001B70"/>
              </a:solidFill>
              <a:cs typeface="Times New Roman" pitchFamily="18" charset="0"/>
            </a:endParaRPr>
          </a:p>
        </p:txBody>
      </p:sp>
      <p:grpSp>
        <p:nvGrpSpPr>
          <p:cNvPr id="17410" name="Group 9"/>
          <p:cNvGrpSpPr>
            <a:grpSpLocks/>
          </p:cNvGrpSpPr>
          <p:nvPr/>
        </p:nvGrpSpPr>
        <p:grpSpPr bwMode="auto">
          <a:xfrm>
            <a:off x="609600" y="1343025"/>
            <a:ext cx="7924800" cy="685800"/>
            <a:chOff x="1782108" y="228600"/>
            <a:chExt cx="4542492" cy="914400"/>
          </a:xfrm>
        </p:grpSpPr>
        <p:grpSp>
          <p:nvGrpSpPr>
            <p:cNvPr id="17413" name="Group 3"/>
            <p:cNvGrpSpPr>
              <a:grpSpLocks/>
            </p:cNvGrpSpPr>
            <p:nvPr/>
          </p:nvGrpSpPr>
          <p:grpSpPr bwMode="auto">
            <a:xfrm>
              <a:off x="1782108" y="228600"/>
              <a:ext cx="4542492" cy="914400"/>
              <a:chOff x="3124200" y="228600"/>
              <a:chExt cx="2014537" cy="1371600"/>
            </a:xfrm>
          </p:grpSpPr>
          <p:sp>
            <p:nvSpPr>
              <p:cNvPr id="16"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7416"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7414"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a:solidFill>
                    <a:srgbClr val="FFFFFF"/>
                  </a:solidFill>
                  <a:cs typeface="Times New Roman" pitchFamily="18" charset="0"/>
                </a:rPr>
                <a:t>NỘI DUNG</a:t>
              </a:r>
            </a:p>
          </p:txBody>
        </p:sp>
      </p:grpSp>
      <p:sp>
        <p:nvSpPr>
          <p:cNvPr id="17411"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HÀ TĨNH</a:t>
            </a:r>
          </a:p>
          <a:p>
            <a:pPr algn="ctr">
              <a:spcBef>
                <a:spcPct val="20000"/>
              </a:spcBef>
              <a:buFont typeface="Times New Roman" pitchFamily="18" charset="0"/>
              <a:buNone/>
            </a:pPr>
            <a:r>
              <a:rPr lang="en-US" sz="2400" b="1" dirty="0">
                <a:solidFill>
                  <a:schemeClr val="bg1"/>
                </a:solidFill>
              </a:rPr>
              <a:t>SỞ THÔNG TIN VÀ TRUYỀN THÔNG</a:t>
            </a: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09">
                                            <p:txEl>
                                              <p:pRg st="0" end="0"/>
                                            </p:txEl>
                                          </p:spTgt>
                                        </p:tgtEl>
                                        <p:attrNameLst>
                                          <p:attrName>style.visibility</p:attrName>
                                        </p:attrNameLst>
                                      </p:cBhvr>
                                      <p:to>
                                        <p:strVal val="visible"/>
                                      </p:to>
                                    </p:set>
                                    <p:animEffect transition="in" filter="fade">
                                      <p:cBhvr>
                                        <p:cTn id="7" dur="500"/>
                                        <p:tgtEl>
                                          <p:spTgt spid="174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09">
                                            <p:txEl>
                                              <p:pRg st="1" end="1"/>
                                            </p:txEl>
                                          </p:spTgt>
                                        </p:tgtEl>
                                        <p:attrNameLst>
                                          <p:attrName>style.visibility</p:attrName>
                                        </p:attrNameLst>
                                      </p:cBhvr>
                                      <p:to>
                                        <p:strVal val="visible"/>
                                      </p:to>
                                    </p:set>
                                    <p:animEffect transition="in" filter="fade">
                                      <p:cBhvr>
                                        <p:cTn id="12" dur="500"/>
                                        <p:tgtEl>
                                          <p:spTgt spid="174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409">
                                            <p:txEl>
                                              <p:pRg st="2" end="2"/>
                                            </p:txEl>
                                          </p:spTgt>
                                        </p:tgtEl>
                                        <p:attrNameLst>
                                          <p:attrName>style.visibility</p:attrName>
                                        </p:attrNameLst>
                                      </p:cBhvr>
                                      <p:to>
                                        <p:strVal val="visible"/>
                                      </p:to>
                                    </p:set>
                                    <p:animEffect transition="in" filter="fade">
                                      <p:cBhvr>
                                        <p:cTn id="17" dur="500"/>
                                        <p:tgtEl>
                                          <p:spTgt spid="174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409">
                                            <p:txEl>
                                              <p:pRg st="3" end="3"/>
                                            </p:txEl>
                                          </p:spTgt>
                                        </p:tgtEl>
                                        <p:attrNameLst>
                                          <p:attrName>style.visibility</p:attrName>
                                        </p:attrNameLst>
                                      </p:cBhvr>
                                      <p:to>
                                        <p:strVal val="visible"/>
                                      </p:to>
                                    </p:set>
                                    <p:animEffect transition="in" filter="fade">
                                      <p:cBhvr>
                                        <p:cTn id="22" dur="500"/>
                                        <p:tgtEl>
                                          <p:spTgt spid="174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409">
                                            <p:txEl>
                                              <p:pRg st="4" end="4"/>
                                            </p:txEl>
                                          </p:spTgt>
                                        </p:tgtEl>
                                        <p:attrNameLst>
                                          <p:attrName>style.visibility</p:attrName>
                                        </p:attrNameLst>
                                      </p:cBhvr>
                                      <p:to>
                                        <p:strVal val="visible"/>
                                      </p:to>
                                    </p:set>
                                    <p:animEffect transition="in" filter="fade">
                                      <p:cBhvr>
                                        <p:cTn id="27" dur="500"/>
                                        <p:tgtEl>
                                          <p:spTgt spid="174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marL="342900" indent="-342900" algn="ctr"/>
              <a:r>
                <a:rPr lang="en-US" sz="2800" b="1" smtClean="0">
                  <a:solidFill>
                    <a:schemeClr val="bg1"/>
                  </a:solidFill>
                  <a:cs typeface="Times New Roman" pitchFamily="18" charset="0"/>
                </a:rPr>
                <a:t>II. </a:t>
              </a:r>
              <a:r>
                <a:rPr lang="vi-VN" sz="2800" b="1">
                  <a:solidFill>
                    <a:schemeClr val="bg1"/>
                  </a:solidFill>
                </a:rPr>
                <a:t>Nhiệm vụ QLNN về tần số, vô tuyến điện</a:t>
              </a:r>
              <a:endParaRPr lang="en-US" sz="2800">
                <a:solidFill>
                  <a:schemeClr val="bg1"/>
                </a:solidFill>
              </a:endParaRPr>
            </a:p>
          </p:txBody>
        </p:sp>
      </p:grpSp>
      <p:sp>
        <p:nvSpPr>
          <p:cNvPr id="2" name="Rectangle 1"/>
          <p:cNvSpPr/>
          <p:nvPr/>
        </p:nvSpPr>
        <p:spPr>
          <a:xfrm>
            <a:off x="342900" y="1437659"/>
            <a:ext cx="8458200" cy="4139595"/>
          </a:xfrm>
          <a:prstGeom prst="rect">
            <a:avLst/>
          </a:prstGeom>
        </p:spPr>
        <p:txBody>
          <a:bodyPr wrap="square">
            <a:spAutoFit/>
          </a:bodyPr>
          <a:lstStyle/>
          <a:p>
            <a:pPr algn="just"/>
            <a:r>
              <a:rPr lang="en-US" sz="2400" dirty="0" smtClean="0">
                <a:solidFill>
                  <a:srgbClr val="001B70"/>
                </a:solidFill>
              </a:rPr>
              <a:t>    </a:t>
            </a:r>
            <a:r>
              <a:rPr lang="vi-VN" sz="2400" dirty="0" smtClean="0">
                <a:solidFill>
                  <a:srgbClr val="001B70"/>
                </a:solidFill>
              </a:rPr>
              <a:t>b</a:t>
            </a:r>
            <a:r>
              <a:rPr lang="vi-VN" sz="2400" dirty="0">
                <a:solidFill>
                  <a:srgbClr val="001B70"/>
                </a:solidFill>
              </a:rPr>
              <a:t>) Không đầu tư mua sắm, triển khai mới các máy phát hình tương tự trên địa </a:t>
            </a:r>
            <a:r>
              <a:rPr lang="vi-VN" sz="2400" dirty="0" smtClean="0">
                <a:solidFill>
                  <a:srgbClr val="001B70"/>
                </a:solidFill>
              </a:rPr>
              <a:t>bàn.</a:t>
            </a:r>
            <a:endParaRPr lang="en-US" sz="2400" dirty="0">
              <a:solidFill>
                <a:srgbClr val="001B70"/>
              </a:solidFill>
            </a:endParaRPr>
          </a:p>
          <a:p>
            <a:pPr algn="just"/>
            <a:r>
              <a:rPr lang="en-US" sz="2400" dirty="0" smtClean="0">
                <a:solidFill>
                  <a:srgbClr val="001B70"/>
                </a:solidFill>
              </a:rPr>
              <a:t>    </a:t>
            </a:r>
            <a:r>
              <a:rPr lang="vi-VN" sz="2400" dirty="0" smtClean="0">
                <a:solidFill>
                  <a:srgbClr val="001B70"/>
                </a:solidFill>
              </a:rPr>
              <a:t>c</a:t>
            </a:r>
            <a:r>
              <a:rPr lang="vi-VN" sz="2400" dirty="0">
                <a:solidFill>
                  <a:srgbClr val="001B70"/>
                </a:solidFill>
              </a:rPr>
              <a:t>) Không đầu tư mới thiết bị truyền thanh không dây hoạt động trong băng tần (87-108) MHz. Các thiết bị truyền thanh không dây được đầu tư mới phải hoạt động trong dải tần (54-68) MHz, ưu tiên trong dải tần (60-68) Mhz (Khuyến khích việc sử dụng các bộ mã hóa có chức năng kích hoạt việc tự động đóng/mở nguồn điện tại cụm loa khi có tín hiệu truyền thanh để tăng hiệu quả sử dụng phổ tần số, cũng như để tránh bị can nhiễu từ các hệ thống thông tin vô tuyến điện khác).</a:t>
            </a:r>
            <a:endParaRPr lang="en-US" sz="2400" dirty="0">
              <a:solidFill>
                <a:srgbClr val="001B70"/>
              </a:solidFill>
            </a:endParaRPr>
          </a:p>
          <a:p>
            <a:pPr algn="just"/>
            <a:endParaRPr lang="en-US" sz="2300" dirty="0">
              <a:solidFill>
                <a:srgbClr val="001B70"/>
              </a:solidFill>
            </a:endParaRPr>
          </a:p>
        </p:txBody>
      </p:sp>
    </p:spTree>
    <p:extLst>
      <p:ext uri="{BB962C8B-B14F-4D97-AF65-F5344CB8AC3E}">
        <p14:creationId xmlns:p14="http://schemas.microsoft.com/office/powerpoint/2010/main" val="614512340"/>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marL="342900" indent="-342900" algn="ctr"/>
              <a:r>
                <a:rPr lang="en-US" sz="2800" b="1" smtClean="0">
                  <a:solidFill>
                    <a:schemeClr val="bg1"/>
                  </a:solidFill>
                  <a:cs typeface="Times New Roman" pitchFamily="18" charset="0"/>
                </a:rPr>
                <a:t>II. </a:t>
              </a:r>
              <a:r>
                <a:rPr lang="vi-VN" sz="2800" b="1">
                  <a:solidFill>
                    <a:schemeClr val="bg1"/>
                  </a:solidFill>
                </a:rPr>
                <a:t>Nhiệm vụ QLNN về tần số, vô tuyến điện</a:t>
              </a:r>
              <a:endParaRPr lang="en-US" sz="2800">
                <a:solidFill>
                  <a:schemeClr val="bg1"/>
                </a:solidFill>
              </a:endParaRPr>
            </a:p>
          </p:txBody>
        </p:sp>
      </p:grpSp>
      <p:sp>
        <p:nvSpPr>
          <p:cNvPr id="2" name="Rectangle 1"/>
          <p:cNvSpPr/>
          <p:nvPr/>
        </p:nvSpPr>
        <p:spPr>
          <a:xfrm>
            <a:off x="342900" y="1437659"/>
            <a:ext cx="8458200" cy="4508927"/>
          </a:xfrm>
          <a:prstGeom prst="rect">
            <a:avLst/>
          </a:prstGeom>
        </p:spPr>
        <p:txBody>
          <a:bodyPr wrap="square">
            <a:spAutoFit/>
          </a:bodyPr>
          <a:lstStyle/>
          <a:p>
            <a:pPr algn="just"/>
            <a:r>
              <a:rPr lang="en-US" sz="2400" dirty="0" smtClean="0">
                <a:solidFill>
                  <a:srgbClr val="001B70"/>
                </a:solidFill>
              </a:rPr>
              <a:t>    </a:t>
            </a:r>
            <a:r>
              <a:rPr lang="vi-VN" sz="2400" dirty="0" smtClean="0">
                <a:solidFill>
                  <a:srgbClr val="001B70"/>
                </a:solidFill>
              </a:rPr>
              <a:t>d</a:t>
            </a:r>
            <a:r>
              <a:rPr lang="vi-VN" sz="2400" dirty="0">
                <a:solidFill>
                  <a:srgbClr val="001B70"/>
                </a:solidFill>
              </a:rPr>
              <a:t>) Xây dựng phương án, bố trí kinh phí để đầu tư mới Đài TTKD hoạt động trong băng tần (54-68) MHz thay thế cho các Đài TTKD hoạt động trong băng tần (87-108) MHz do các đơn vị trực thuộc đang quản lý, sử dụng. Vì theo Quy hoạch truyền dẫn, phát sóng phát thanh, truyền hình đến năm 2020 được phê duyệt tại Quyết định số 22/2009/QĐ-TTg ngày 16/02/2009 của Thủ tướng Chính phủ: Đài TTKD được quy hoạch sử dụng băng tần (54-68) MHz. Mặt khác, nhằm tránh gây can nhiễu có hại đến hệ thống phát thanh của Đài Tiếng nói Việt Nam, Đài Phát thanh và Truyền hình tỉnh, Đài Truyền thanh – Truyền hình cấp huyện (các đơn vị được quy hoạch sử dụng băng tần (87-108) MHz).</a:t>
            </a:r>
            <a:endParaRPr lang="en-US" sz="2400" dirty="0">
              <a:solidFill>
                <a:srgbClr val="001B70"/>
              </a:solidFill>
            </a:endParaRPr>
          </a:p>
          <a:p>
            <a:pPr algn="just"/>
            <a:endParaRPr lang="en-US" sz="2300" dirty="0">
              <a:solidFill>
                <a:srgbClr val="001B70"/>
              </a:solidFill>
            </a:endParaRPr>
          </a:p>
        </p:txBody>
      </p:sp>
    </p:spTree>
    <p:extLst>
      <p:ext uri="{BB962C8B-B14F-4D97-AF65-F5344CB8AC3E}">
        <p14:creationId xmlns:p14="http://schemas.microsoft.com/office/powerpoint/2010/main" val="910589558"/>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marL="342900" indent="-342900" algn="ctr"/>
              <a:r>
                <a:rPr lang="en-US" sz="2800" b="1" smtClean="0">
                  <a:solidFill>
                    <a:schemeClr val="bg1"/>
                  </a:solidFill>
                  <a:cs typeface="Times New Roman" pitchFamily="18" charset="0"/>
                </a:rPr>
                <a:t>II. </a:t>
              </a:r>
              <a:r>
                <a:rPr lang="vi-VN" sz="2800" b="1">
                  <a:solidFill>
                    <a:schemeClr val="bg1"/>
                  </a:solidFill>
                </a:rPr>
                <a:t>Nhiệm vụ QLNN về tần số, vô tuyến điện</a:t>
              </a:r>
              <a:endParaRPr lang="en-US" sz="2800">
                <a:solidFill>
                  <a:schemeClr val="bg1"/>
                </a:solidFill>
              </a:endParaRPr>
            </a:p>
          </p:txBody>
        </p:sp>
      </p:grpSp>
      <p:sp>
        <p:nvSpPr>
          <p:cNvPr id="2" name="Rectangle 1"/>
          <p:cNvSpPr/>
          <p:nvPr/>
        </p:nvSpPr>
        <p:spPr>
          <a:xfrm>
            <a:off x="342900" y="1437659"/>
            <a:ext cx="8458200" cy="5247590"/>
          </a:xfrm>
          <a:prstGeom prst="rect">
            <a:avLst/>
          </a:prstGeom>
        </p:spPr>
        <p:txBody>
          <a:bodyPr wrap="square">
            <a:spAutoFit/>
          </a:bodyPr>
          <a:lstStyle/>
          <a:p>
            <a:pPr algn="just"/>
            <a:r>
              <a:rPr lang="en-US" sz="2400" dirty="0" smtClean="0">
                <a:solidFill>
                  <a:srgbClr val="001B70"/>
                </a:solidFill>
              </a:rPr>
              <a:t>     </a:t>
            </a:r>
            <a:r>
              <a:rPr lang="en-US" sz="2400" b="1" dirty="0" smtClean="0">
                <a:solidFill>
                  <a:srgbClr val="001B70"/>
                </a:solidFill>
              </a:rPr>
              <a:t>2. </a:t>
            </a:r>
            <a:r>
              <a:rPr lang="vi-VN" sz="2400" b="1" dirty="0" smtClean="0">
                <a:solidFill>
                  <a:srgbClr val="001B70"/>
                </a:solidFill>
              </a:rPr>
              <a:t>Đối </a:t>
            </a:r>
            <a:r>
              <a:rPr lang="vi-VN" sz="2400" b="1" dirty="0">
                <a:solidFill>
                  <a:srgbClr val="001B70"/>
                </a:solidFill>
              </a:rPr>
              <a:t>với phòng Văn hóa và Thông tin:</a:t>
            </a:r>
            <a:endParaRPr lang="en-US" sz="2400" dirty="0">
              <a:solidFill>
                <a:srgbClr val="001B70"/>
              </a:solidFill>
            </a:endParaRPr>
          </a:p>
          <a:p>
            <a:pPr algn="just"/>
            <a:r>
              <a:rPr lang="vi-VN" sz="2400" dirty="0">
                <a:solidFill>
                  <a:srgbClr val="001B70"/>
                </a:solidFill>
              </a:rPr>
              <a:t>Đề nghị tăng cường công tác quản lý nhà nước đối với mạng lưới phát thanh, truyền hình cơ sở. Đặc biệt là các Đài TTKD, cụ thể:</a:t>
            </a:r>
            <a:endParaRPr lang="en-US" sz="2400" dirty="0">
              <a:solidFill>
                <a:srgbClr val="001B70"/>
              </a:solidFill>
            </a:endParaRPr>
          </a:p>
          <a:p>
            <a:pPr algn="just"/>
            <a:r>
              <a:rPr lang="vi-VN" sz="2400" dirty="0">
                <a:solidFill>
                  <a:srgbClr val="001B70"/>
                </a:solidFill>
              </a:rPr>
              <a:t>- Chủ trì phối hợp với các đơn vị liên quan rà soát lại số lượng, thời gian đầu tư của Đài TTKD trong băng tần (87-108) MHz đang hoạt động trên địa bàn để tham mưu, đề xuất phương án thay thế bằng Đài TTKD hoạt động trong băng tần (54-68) MHz.</a:t>
            </a:r>
            <a:endParaRPr lang="en-US" sz="2400" dirty="0">
              <a:solidFill>
                <a:srgbClr val="001B70"/>
              </a:solidFill>
            </a:endParaRPr>
          </a:p>
          <a:p>
            <a:pPr algn="just"/>
            <a:r>
              <a:rPr lang="vi-VN" sz="2400" dirty="0">
                <a:solidFill>
                  <a:srgbClr val="001B70"/>
                </a:solidFill>
              </a:rPr>
              <a:t> - Chủ trì, phối hợp với Trung tâm Văn hóa, Thông tin và Thể thao hướng dẫn UBND </a:t>
            </a:r>
            <a:r>
              <a:rPr lang="vi-VN" sz="2400" dirty="0" smtClean="0">
                <a:solidFill>
                  <a:srgbClr val="001B70"/>
                </a:solidFill>
              </a:rPr>
              <a:t>xã</a:t>
            </a:r>
            <a:r>
              <a:rPr lang="en-US" sz="2400" dirty="0" smtClean="0">
                <a:solidFill>
                  <a:srgbClr val="001B70"/>
                </a:solidFill>
              </a:rPr>
              <a:t> </a:t>
            </a:r>
            <a:r>
              <a:rPr lang="vi-VN" sz="2400" dirty="0" smtClean="0">
                <a:solidFill>
                  <a:srgbClr val="001B70"/>
                </a:solidFill>
              </a:rPr>
              <a:t>sở </a:t>
            </a:r>
            <a:r>
              <a:rPr lang="vi-VN" sz="2400" dirty="0">
                <a:solidFill>
                  <a:srgbClr val="001B70"/>
                </a:solidFill>
              </a:rPr>
              <a:t>hữu Đài TTKD chưa có giấy phép hoặc giấy phép hết hạn tiến hành các thủ tục cấp mới, gia hạn giấy phép sử dụng tần số và thiết bị vô tuyến điện, hồ sơ đề nghị cấp phép cụ thể như sau:</a:t>
            </a:r>
            <a:endParaRPr lang="en-US" sz="2400" dirty="0">
              <a:solidFill>
                <a:srgbClr val="001B70"/>
              </a:solidFill>
            </a:endParaRPr>
          </a:p>
          <a:p>
            <a:pPr algn="just"/>
            <a:endParaRPr lang="en-US" sz="2400" dirty="0">
              <a:solidFill>
                <a:srgbClr val="001B70"/>
              </a:solidFill>
            </a:endParaRPr>
          </a:p>
          <a:p>
            <a:pPr algn="just"/>
            <a:endParaRPr lang="en-US" sz="2300" dirty="0">
              <a:solidFill>
                <a:srgbClr val="001B70"/>
              </a:solidFill>
            </a:endParaRPr>
          </a:p>
        </p:txBody>
      </p:sp>
    </p:spTree>
    <p:extLst>
      <p:ext uri="{BB962C8B-B14F-4D97-AF65-F5344CB8AC3E}">
        <p14:creationId xmlns:p14="http://schemas.microsoft.com/office/powerpoint/2010/main" val="3160116178"/>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9"/>
          <p:cNvGrpSpPr>
            <a:grpSpLocks/>
          </p:cNvGrpSpPr>
          <p:nvPr/>
        </p:nvGrpSpPr>
        <p:grpSpPr bwMode="auto">
          <a:xfrm>
            <a:off x="304800" y="571501"/>
            <a:ext cx="8534402" cy="7747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0"/>
              <a:ext cx="4542492" cy="617571"/>
            </a:xfrm>
            <a:prstGeom prst="rect">
              <a:avLst/>
            </a:prstGeom>
            <a:noFill/>
            <a:ln w="9525" algn="ctr">
              <a:noFill/>
              <a:miter lim="800000"/>
              <a:headEnd/>
              <a:tailEnd/>
            </a:ln>
          </p:spPr>
          <p:txBody>
            <a:bodyPr wrap="square">
              <a:spAutoFit/>
            </a:bodyPr>
            <a:lstStyle/>
            <a:p>
              <a:pPr marL="342900" indent="-342900" algn="ctr"/>
              <a:r>
                <a:rPr lang="en-US" sz="2800" b="1" smtClean="0">
                  <a:solidFill>
                    <a:schemeClr val="bg1"/>
                  </a:solidFill>
                  <a:cs typeface="Times New Roman" pitchFamily="18" charset="0"/>
                </a:rPr>
                <a:t>II. </a:t>
              </a:r>
              <a:r>
                <a:rPr lang="vi-VN" sz="2800" b="1">
                  <a:solidFill>
                    <a:schemeClr val="bg1"/>
                  </a:solidFill>
                </a:rPr>
                <a:t>Nhiệm vụ QLNN về tần số, vô tuyến điện</a:t>
              </a:r>
              <a:endParaRPr lang="en-US" sz="2800">
                <a:solidFill>
                  <a:schemeClr val="bg1"/>
                </a:solidFill>
              </a:endParaRPr>
            </a:p>
          </p:txBody>
        </p:sp>
      </p:grpSp>
      <p:sp>
        <p:nvSpPr>
          <p:cNvPr id="2" name="Rectangle 1"/>
          <p:cNvSpPr/>
          <p:nvPr/>
        </p:nvSpPr>
        <p:spPr>
          <a:xfrm>
            <a:off x="342900" y="2161559"/>
            <a:ext cx="8458200" cy="3693319"/>
          </a:xfrm>
          <a:prstGeom prst="rect">
            <a:avLst/>
          </a:prstGeom>
        </p:spPr>
        <p:txBody>
          <a:bodyPr wrap="square">
            <a:spAutoFit/>
          </a:bodyPr>
          <a:lstStyle/>
          <a:p>
            <a:pPr algn="just"/>
            <a:r>
              <a:rPr lang="en-US" sz="2600" smtClean="0">
                <a:solidFill>
                  <a:srgbClr val="001B70"/>
                </a:solidFill>
              </a:rPr>
              <a:t> </a:t>
            </a:r>
            <a:r>
              <a:rPr lang="vi-VN" sz="2600">
                <a:solidFill>
                  <a:srgbClr val="001B70"/>
                </a:solidFill>
              </a:rPr>
              <a:t>+ Đối với Đài TTKD sử dụng tần số trong băng tần (54-68) MHz: Thực hiện theo quy định tại Khoản 1, Điều 14 Thông tư 05/2015/TT-BTTTT ngày 23/5/2015 của Bộ TT&amp;TT “quy định chi tiết và hướng dẫn thủ tục cấp giấy phép sử dụng tần số vô tuyến điện; cho thuê, cho mượn, thiết bị vô tuyến điện; sử dụng tần số vô tuyến điện” (Sau đây gọi tắt là Thông tư số </a:t>
            </a:r>
            <a:r>
              <a:rPr lang="vi-VN" sz="2600" smtClean="0">
                <a:solidFill>
                  <a:srgbClr val="001B70"/>
                </a:solidFill>
              </a:rPr>
              <a:t>05/2015/TT-BTTTT).</a:t>
            </a:r>
            <a:endParaRPr lang="en-US" sz="2600">
              <a:solidFill>
                <a:srgbClr val="001B70"/>
              </a:solidFill>
            </a:endParaRPr>
          </a:p>
          <a:p>
            <a:pPr algn="just"/>
            <a:endParaRPr lang="en-US" sz="2600">
              <a:solidFill>
                <a:srgbClr val="001B70"/>
              </a:solidFill>
            </a:endParaRPr>
          </a:p>
          <a:p>
            <a:pPr algn="just"/>
            <a:endParaRPr lang="en-US" sz="2600">
              <a:solidFill>
                <a:srgbClr val="001B70"/>
              </a:solidFill>
            </a:endParaRPr>
          </a:p>
        </p:txBody>
      </p:sp>
    </p:spTree>
    <p:extLst>
      <p:ext uri="{BB962C8B-B14F-4D97-AF65-F5344CB8AC3E}">
        <p14:creationId xmlns:p14="http://schemas.microsoft.com/office/powerpoint/2010/main" val="3153843095"/>
      </p:ext>
    </p:extLst>
  </p:cSld>
  <p:clrMapOvr>
    <a:masterClrMapping/>
  </p:clrMapOvr>
  <p:transition spd="med">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819400"/>
            <a:ext cx="7772400" cy="1470025"/>
          </a:xfrm>
        </p:spPr>
        <p:txBody>
          <a:bodyPr rtlCol="0">
            <a:normAutofit fontScale="90000"/>
          </a:bodyPr>
          <a:lstStyle/>
          <a:p>
            <a:pPr eaLnBrk="1" fontAlgn="auto" hangingPunct="1">
              <a:spcAft>
                <a:spcPts val="0"/>
              </a:spcAft>
              <a:defRPr/>
            </a:pPr>
            <a:r>
              <a:rPr lang="en-US" sz="5400" b="1" smtClean="0">
                <a:solidFill>
                  <a:srgbClr val="002060"/>
                </a:solidFill>
                <a:cs typeface="Times New Roman" pitchFamily="18" charset="0"/>
              </a:rPr>
              <a:t>TRÂN TRỌNG CẢM ƠN!</a:t>
            </a:r>
            <a:endParaRPr lang="en-US" sz="5400" b="1">
              <a:solidFill>
                <a:srgbClr val="002060"/>
              </a:solidFill>
              <a:cs typeface="Times New Roman" pitchFamily="18" charset="0"/>
            </a:endParaRPr>
          </a:p>
        </p:txBody>
      </p:sp>
      <p:sp>
        <p:nvSpPr>
          <p:cNvPr id="3"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HÀ TĨNH</a:t>
            </a:r>
          </a:p>
          <a:p>
            <a:pPr algn="ctr">
              <a:spcBef>
                <a:spcPct val="20000"/>
              </a:spcBef>
              <a:buFont typeface="Times New Roman" pitchFamily="18" charset="0"/>
              <a:buNone/>
            </a:pPr>
            <a:r>
              <a:rPr lang="en-US" sz="2400" b="1" dirty="0">
                <a:solidFill>
                  <a:schemeClr val="bg1"/>
                </a:solidFill>
              </a:rPr>
              <a:t>SỞ THÔNG TIN VÀ TRUYỀN THÔNG</a:t>
            </a:r>
          </a:p>
        </p:txBody>
      </p:sp>
    </p:spTree>
  </p:cSld>
  <p:clrMapOvr>
    <a:masterClrMapping/>
  </p:clrMapOvr>
  <p:transition>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333500"/>
            <a:ext cx="8991600" cy="4893647"/>
          </a:xfrm>
          <a:prstGeom prst="rect">
            <a:avLst/>
          </a:prstGeom>
          <a:noFill/>
          <a:ln w="9525">
            <a:noFill/>
            <a:miter lim="800000"/>
            <a:headEnd/>
            <a:tailEnd/>
          </a:ln>
        </p:spPr>
        <p:txBody>
          <a:bodyPr>
            <a:spAutoFit/>
          </a:bodyPr>
          <a:lstStyle/>
          <a:p>
            <a:pPr algn="just"/>
            <a:r>
              <a:rPr lang="vi-VN" sz="2600">
                <a:solidFill>
                  <a:srgbClr val="001B70"/>
                </a:solidFill>
              </a:rPr>
              <a:t>- Luật Viễn thông năm 2009;</a:t>
            </a:r>
            <a:endParaRPr lang="en-US" sz="2600">
              <a:solidFill>
                <a:srgbClr val="001B70"/>
              </a:solidFill>
            </a:endParaRPr>
          </a:p>
          <a:p>
            <a:pPr algn="just"/>
            <a:r>
              <a:rPr lang="vi-VN" sz="2600">
                <a:solidFill>
                  <a:srgbClr val="001B70"/>
                </a:solidFill>
              </a:rPr>
              <a:t>- Nghị định số 25/2011/NĐ-CP ngày 06/4/2011 của Chính phủ quy định chi tiết và hướng dẫn thi hành một số điều của Luật Viễn thông;</a:t>
            </a:r>
            <a:endParaRPr lang="en-US" sz="2600">
              <a:solidFill>
                <a:srgbClr val="001B70"/>
              </a:solidFill>
            </a:endParaRPr>
          </a:p>
          <a:p>
            <a:pPr algn="just"/>
            <a:r>
              <a:rPr lang="en-US" sz="2600">
                <a:solidFill>
                  <a:srgbClr val="001B70"/>
                </a:solidFill>
              </a:rPr>
              <a:t>- Nghị định số 72/2013/NĐ-CP ngày 15/7/2013 của Chính phủ về quản lý, cung cấp, sử dụng dịch vụ Internet và thông tin trên mạng;</a:t>
            </a:r>
          </a:p>
          <a:p>
            <a:pPr algn="just"/>
            <a:r>
              <a:rPr lang="vi-VN" sz="2600">
                <a:solidFill>
                  <a:srgbClr val="001B70"/>
                </a:solidFill>
              </a:rPr>
              <a:t>- Nghị định số 81/2016/NĐ-CP ngày 01/7/2016 của Chính phủ sửa đổi, bổ sung một số điều của Nghị định số 25/2011/NĐ-CP ngày 06/4/2011 của Chính phủ quy định chi tiết và hướng dẫn thi hành một số điều của Luật Viễn thông;</a:t>
            </a:r>
            <a:endParaRPr lang="en-US" sz="2600">
              <a:solidFill>
                <a:srgbClr val="001B70"/>
              </a:solidFill>
            </a:endParaRPr>
          </a:p>
          <a:p>
            <a:pPr algn="just"/>
            <a:endParaRPr lang="en-US" sz="260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308100"/>
            <a:ext cx="8763000" cy="4724370"/>
          </a:xfrm>
          <a:prstGeom prst="rect">
            <a:avLst/>
          </a:prstGeom>
          <a:noFill/>
          <a:ln w="9525">
            <a:noFill/>
            <a:miter lim="800000"/>
            <a:headEnd/>
            <a:tailEnd/>
          </a:ln>
        </p:spPr>
        <p:txBody>
          <a:bodyPr wrap="square">
            <a:spAutoFit/>
          </a:bodyPr>
          <a:lstStyle/>
          <a:p>
            <a:pPr algn="just"/>
            <a:r>
              <a:rPr lang="vi-VN" sz="2500" dirty="0">
                <a:solidFill>
                  <a:srgbClr val="001B70"/>
                </a:solidFill>
              </a:rPr>
              <a:t>- Nghị định số 49/2017/NĐ-CP ngày 24/4/2017 của Chính phủ Sửa đổi, bổ sung Điều 15 của Nghị định số 25/2011/NĐ-CP ngày 06 tháng 4 năm 2011 của Chính phủ quy định chi tiết và hướng dẫn thi hành một số điều của Luật </a:t>
            </a:r>
            <a:r>
              <a:rPr lang="en-US" sz="2500" dirty="0">
                <a:solidFill>
                  <a:srgbClr val="001B70"/>
                </a:solidFill>
              </a:rPr>
              <a:t>v</a:t>
            </a:r>
            <a:r>
              <a:rPr lang="vi-VN" sz="2500" dirty="0">
                <a:solidFill>
                  <a:srgbClr val="001B70"/>
                </a:solidFill>
              </a:rPr>
              <a:t>iễn thông và Điều 30 của Nghị định số 174/2013/NĐ-CP ngày 13 tháng 11 năm 2013 của Chính phủ quy định xử phạt vi phạm hành chính trong lĩnh vực bưu chính, viễn thông, công nghệ thông tin và tần số vô tuyến điện</a:t>
            </a:r>
            <a:r>
              <a:rPr lang="en-US" sz="2500" dirty="0">
                <a:solidFill>
                  <a:srgbClr val="001B70"/>
                </a:solidFill>
              </a:rPr>
              <a:t>;</a:t>
            </a:r>
          </a:p>
          <a:p>
            <a:pPr algn="just"/>
            <a:r>
              <a:rPr lang="en-US" sz="2500" dirty="0">
                <a:solidFill>
                  <a:srgbClr val="001B70"/>
                </a:solidFill>
              </a:rPr>
              <a:t>- </a:t>
            </a:r>
            <a:r>
              <a:rPr lang="vi-VN" sz="2500" dirty="0">
                <a:solidFill>
                  <a:srgbClr val="001B70"/>
                </a:solidFill>
              </a:rPr>
              <a:t>Nghị định số 27/2018/NĐ-CP ngày 01/3/2018 của Chính phủ về sửa đổi, bổ sung một số điều của Nghị định số 72/2013/NĐ-CP ngày 15/7/2013 của Chính phủ về quản lý, cung cấp, sử dụng dịch vụ Internet và thông tin trên mạng</a:t>
            </a:r>
            <a:r>
              <a:rPr lang="en-US" sz="2500" dirty="0">
                <a:solidFill>
                  <a:srgbClr val="001B70"/>
                </a:solidFill>
              </a:rPr>
              <a:t>;</a:t>
            </a:r>
          </a:p>
          <a:p>
            <a:pPr algn="just"/>
            <a:endParaRPr lang="en-US" sz="26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Tree>
    <p:extLst>
      <p:ext uri="{BB962C8B-B14F-4D97-AF65-F5344CB8AC3E}">
        <p14:creationId xmlns:p14="http://schemas.microsoft.com/office/powerpoint/2010/main" val="2412805461"/>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76200" y="1206500"/>
            <a:ext cx="8991600" cy="5447645"/>
          </a:xfrm>
          <a:prstGeom prst="rect">
            <a:avLst/>
          </a:prstGeom>
          <a:noFill/>
          <a:ln w="9525">
            <a:noFill/>
            <a:miter lim="800000"/>
            <a:headEnd/>
            <a:tailEnd/>
          </a:ln>
        </p:spPr>
        <p:txBody>
          <a:bodyPr>
            <a:spAutoFit/>
          </a:bodyPr>
          <a:lstStyle/>
          <a:p>
            <a:pPr algn="just"/>
            <a:r>
              <a:rPr lang="vi-VN" sz="2500" i="1" dirty="0">
                <a:solidFill>
                  <a:srgbClr val="001B70"/>
                </a:solidFill>
              </a:rPr>
              <a:t>- Các Thông tư nghiệp vụ hướng dẫn về phân loại dịch vụ, cấp phép, giá cước, khuyến mại, hạ tầng, kết nối, chất lượng dịch vụ. Một số Thông tư chủ yếu:</a:t>
            </a:r>
            <a:endParaRPr lang="en-US" sz="2500" dirty="0">
              <a:solidFill>
                <a:srgbClr val="001B70"/>
              </a:solidFill>
            </a:endParaRPr>
          </a:p>
          <a:p>
            <a:pPr algn="just"/>
            <a:r>
              <a:rPr lang="en-US" sz="2500" dirty="0">
                <a:solidFill>
                  <a:srgbClr val="001B70"/>
                </a:solidFill>
              </a:rPr>
              <a:t>+</a:t>
            </a:r>
            <a:r>
              <a:rPr lang="vi-VN" sz="2500" dirty="0">
                <a:solidFill>
                  <a:srgbClr val="001B70"/>
                </a:solidFill>
              </a:rPr>
              <a:t> Thông tư số 14/2013/TT-BTTTT ngày 21/6/2013 của Bộ Thông tin và Truyền thông hướng dẫn việc lập, phê duyệt và tổ chức thực hiện quy hoạch hạ tầng kỹ thuật viễn thông thụ động tại địa phương;</a:t>
            </a:r>
            <a:endParaRPr lang="en-US" sz="2500" dirty="0">
              <a:solidFill>
                <a:srgbClr val="001B70"/>
              </a:solidFill>
            </a:endParaRPr>
          </a:p>
          <a:p>
            <a:pPr algn="just"/>
            <a:r>
              <a:rPr lang="en-US" sz="2500" dirty="0">
                <a:solidFill>
                  <a:srgbClr val="001B70"/>
                </a:solidFill>
              </a:rPr>
              <a:t>+ Thông tư liên tịch số 15/2016/TTLT-BTTTT-BXD ngày 22/6/2016 của Bộ Thông tin và Truyền thông và Bộ Xây dựng về việc hướng dẫn quản lý xây dựng công trình hạ tầng viễn thông thụ động;</a:t>
            </a:r>
          </a:p>
          <a:p>
            <a:pPr algn="just"/>
            <a:r>
              <a:rPr lang="vi-VN" sz="2500" dirty="0">
                <a:solidFill>
                  <a:srgbClr val="001B70"/>
                </a:solidFill>
              </a:rPr>
              <a:t>+ </a:t>
            </a:r>
            <a:r>
              <a:rPr lang="en-US" sz="2500" dirty="0">
                <a:solidFill>
                  <a:srgbClr val="001B70"/>
                </a:solidFill>
              </a:rPr>
              <a:t>Công văn số 212/BTTTT-KHCN ngày 20/01/2017 của Bộ TT&amp;TT V/v phổ biến thông tin liên quan đến việc quản lý phát triển các trạm BTS ở Việt Nam</a:t>
            </a:r>
            <a:r>
              <a:rPr lang="vi-VN" sz="2500" dirty="0">
                <a:solidFill>
                  <a:srgbClr val="001B70"/>
                </a:solidFill>
              </a:rPr>
              <a:t>.</a:t>
            </a:r>
            <a:endParaRPr lang="en-US" sz="2500" dirty="0">
              <a:solidFill>
                <a:srgbClr val="001B70"/>
              </a:solidFill>
            </a:endParaRPr>
          </a:p>
          <a:p>
            <a:pPr algn="just"/>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Tree>
    <p:extLst>
      <p:ext uri="{BB962C8B-B14F-4D97-AF65-F5344CB8AC3E}">
        <p14:creationId xmlns:p14="http://schemas.microsoft.com/office/powerpoint/2010/main" val="3084281419"/>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fade">
                                      <p:cBhvr>
                                        <p:cTn id="22" dur="500"/>
                                        <p:tgtEl>
                                          <p:spTgt spid="194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371600"/>
            <a:ext cx="8991600" cy="5201424"/>
          </a:xfrm>
          <a:prstGeom prst="rect">
            <a:avLst/>
          </a:prstGeom>
          <a:noFill/>
          <a:ln w="9525">
            <a:noFill/>
            <a:miter lim="800000"/>
            <a:headEnd/>
            <a:tailEnd/>
          </a:ln>
        </p:spPr>
        <p:txBody>
          <a:bodyPr>
            <a:spAutoFit/>
          </a:bodyPr>
          <a:lstStyle/>
          <a:p>
            <a:pPr algn="just"/>
            <a:r>
              <a:rPr lang="en-US" sz="2300" b="1" i="1" dirty="0">
                <a:solidFill>
                  <a:srgbClr val="001B70"/>
                </a:solidFill>
              </a:rPr>
              <a:t>- </a:t>
            </a:r>
            <a:r>
              <a:rPr lang="en-US" sz="2300" b="1" i="1" dirty="0"/>
              <a:t>Một số văn bản của tỉnh.</a:t>
            </a:r>
            <a:endParaRPr lang="en-US" sz="2300" b="1" dirty="0"/>
          </a:p>
          <a:p>
            <a:pPr algn="just"/>
            <a:r>
              <a:rPr lang="en-US" sz="2300" dirty="0"/>
              <a:t>+ Quyết định </a:t>
            </a:r>
            <a:r>
              <a:rPr lang="en-US" sz="2300" dirty="0" err="1"/>
              <a:t>số</a:t>
            </a:r>
            <a:r>
              <a:rPr lang="en-US" sz="2300" dirty="0"/>
              <a:t> </a:t>
            </a:r>
            <a:r>
              <a:rPr lang="en-US" sz="2400" dirty="0" smtClean="0"/>
              <a:t>56/2016/QĐ-UBND</a:t>
            </a:r>
            <a:r>
              <a:rPr lang="en-US" sz="2300" dirty="0" smtClean="0"/>
              <a:t> </a:t>
            </a:r>
            <a:r>
              <a:rPr lang="en-US" sz="2300" dirty="0" err="1"/>
              <a:t>ngày</a:t>
            </a:r>
            <a:r>
              <a:rPr lang="en-US" sz="2300" dirty="0"/>
              <a:t> </a:t>
            </a:r>
            <a:r>
              <a:rPr lang="en-US" sz="2300" dirty="0" smtClean="0"/>
              <a:t>26/12/2016 </a:t>
            </a:r>
            <a:r>
              <a:rPr lang="en-US" sz="2300" dirty="0"/>
              <a:t>của UBND </a:t>
            </a:r>
            <a:r>
              <a:rPr lang="en-US" sz="2300" dirty="0" err="1" smtClean="0"/>
              <a:t>tỉnh</a:t>
            </a:r>
            <a:r>
              <a:rPr lang="en-US" sz="2300" dirty="0" smtClean="0"/>
              <a:t> </a:t>
            </a:r>
            <a:r>
              <a:rPr lang="en-US" sz="2400" dirty="0" err="1"/>
              <a:t>Quy</a:t>
            </a:r>
            <a:r>
              <a:rPr lang="en-US" sz="2400" dirty="0"/>
              <a:t> </a:t>
            </a:r>
            <a:r>
              <a:rPr lang="en-US" sz="2400" dirty="0" err="1"/>
              <a:t>định</a:t>
            </a:r>
            <a:r>
              <a:rPr lang="en-US" sz="2400" dirty="0"/>
              <a:t> </a:t>
            </a:r>
            <a:r>
              <a:rPr lang="en-US" sz="2400" dirty="0" err="1"/>
              <a:t>sử</a:t>
            </a:r>
            <a:r>
              <a:rPr lang="en-US" sz="2400" dirty="0"/>
              <a:t> </a:t>
            </a:r>
            <a:r>
              <a:rPr lang="en-US" sz="2400" dirty="0" err="1"/>
              <a:t>dụng</a:t>
            </a:r>
            <a:r>
              <a:rPr lang="en-US" sz="2400" dirty="0"/>
              <a:t> </a:t>
            </a:r>
            <a:r>
              <a:rPr lang="en-US" sz="2400" dirty="0" err="1"/>
              <a:t>chung</a:t>
            </a:r>
            <a:r>
              <a:rPr lang="en-US" sz="2400" dirty="0"/>
              <a:t> </a:t>
            </a:r>
            <a:r>
              <a:rPr lang="en-US" sz="2400" dirty="0" err="1"/>
              <a:t>cột</a:t>
            </a:r>
            <a:r>
              <a:rPr lang="en-US" sz="2400" dirty="0"/>
              <a:t> </a:t>
            </a:r>
            <a:r>
              <a:rPr lang="en-US" sz="2400" dirty="0" err="1"/>
              <a:t>để</a:t>
            </a:r>
            <a:r>
              <a:rPr lang="en-US" sz="2400" dirty="0"/>
              <a:t> </a:t>
            </a:r>
            <a:r>
              <a:rPr lang="en-US" sz="2400" dirty="0" err="1"/>
              <a:t>treo</a:t>
            </a:r>
            <a:r>
              <a:rPr lang="en-US" sz="2400" dirty="0"/>
              <a:t> </a:t>
            </a:r>
            <a:r>
              <a:rPr lang="en-US" sz="2400" dirty="0" err="1"/>
              <a:t>cáp</a:t>
            </a:r>
            <a:r>
              <a:rPr lang="en-US" sz="2400" dirty="0"/>
              <a:t> </a:t>
            </a:r>
            <a:r>
              <a:rPr lang="en-US" sz="2400" dirty="0" err="1"/>
              <a:t>viễn</a:t>
            </a:r>
            <a:r>
              <a:rPr lang="en-US" sz="2400" dirty="0"/>
              <a:t> </a:t>
            </a:r>
            <a:r>
              <a:rPr lang="en-US" sz="2400" dirty="0" err="1"/>
              <a:t>thông</a:t>
            </a:r>
            <a:r>
              <a:rPr lang="en-US" sz="2400" dirty="0"/>
              <a:t> </a:t>
            </a:r>
            <a:r>
              <a:rPr lang="en-US" sz="2400" dirty="0" err="1"/>
              <a:t>và</a:t>
            </a:r>
            <a:r>
              <a:rPr lang="en-US" sz="2400" dirty="0"/>
              <a:t> </a:t>
            </a:r>
            <a:r>
              <a:rPr lang="en-US" sz="2400" dirty="0" err="1"/>
              <a:t>chỉnh</a:t>
            </a:r>
            <a:r>
              <a:rPr lang="en-US" sz="2400" dirty="0"/>
              <a:t> </a:t>
            </a:r>
            <a:r>
              <a:rPr lang="en-US" sz="2400" dirty="0" err="1"/>
              <a:t>trang</a:t>
            </a:r>
            <a:r>
              <a:rPr lang="en-US" sz="2400" dirty="0"/>
              <a:t> </a:t>
            </a:r>
            <a:r>
              <a:rPr lang="en-US" sz="2400" dirty="0" err="1"/>
              <a:t>làm</a:t>
            </a:r>
            <a:r>
              <a:rPr lang="en-US" sz="2400" dirty="0"/>
              <a:t> </a:t>
            </a:r>
            <a:r>
              <a:rPr lang="en-US" sz="2400" dirty="0" err="1"/>
              <a:t>gọn</a:t>
            </a:r>
            <a:r>
              <a:rPr lang="en-US" sz="2400" dirty="0"/>
              <a:t> </a:t>
            </a:r>
            <a:r>
              <a:rPr lang="en-US" sz="2400" dirty="0" err="1"/>
              <a:t>cáp</a:t>
            </a:r>
            <a:r>
              <a:rPr lang="en-US" sz="2400" dirty="0"/>
              <a:t> </a:t>
            </a:r>
            <a:r>
              <a:rPr lang="en-US" sz="2400" dirty="0" err="1"/>
              <a:t>viễn</a:t>
            </a:r>
            <a:r>
              <a:rPr lang="en-US" sz="2400" dirty="0"/>
              <a:t> </a:t>
            </a:r>
            <a:r>
              <a:rPr lang="en-US" sz="2400" dirty="0" err="1"/>
              <a:t>thông</a:t>
            </a:r>
            <a:r>
              <a:rPr lang="en-US" sz="2400" dirty="0"/>
              <a:t> </a:t>
            </a:r>
            <a:r>
              <a:rPr lang="en-US" sz="2400" dirty="0" err="1"/>
              <a:t>trên</a:t>
            </a:r>
            <a:r>
              <a:rPr lang="en-US" sz="2400" dirty="0"/>
              <a:t> </a:t>
            </a:r>
            <a:r>
              <a:rPr lang="en-US" sz="2400" dirty="0" err="1"/>
              <a:t>địa</a:t>
            </a:r>
            <a:r>
              <a:rPr lang="en-US" sz="2400" dirty="0"/>
              <a:t> </a:t>
            </a:r>
            <a:r>
              <a:rPr lang="en-US" sz="2400" dirty="0" err="1"/>
              <a:t>bàn</a:t>
            </a:r>
            <a:r>
              <a:rPr lang="en-US" sz="2400" dirty="0"/>
              <a:t> </a:t>
            </a:r>
            <a:r>
              <a:rPr lang="en-US" sz="2400" dirty="0" err="1"/>
              <a:t>tỉnh</a:t>
            </a:r>
            <a:r>
              <a:rPr lang="en-US" sz="2400" dirty="0"/>
              <a:t> </a:t>
            </a:r>
            <a:r>
              <a:rPr lang="en-US" sz="2400" dirty="0" err="1"/>
              <a:t>Hà</a:t>
            </a:r>
            <a:r>
              <a:rPr lang="en-US" sz="2400" dirty="0"/>
              <a:t> </a:t>
            </a:r>
            <a:r>
              <a:rPr lang="en-US" sz="2400" dirty="0" err="1" smtClean="0"/>
              <a:t>Tĩnh</a:t>
            </a:r>
            <a:r>
              <a:rPr lang="en-US" sz="2400" dirty="0" smtClean="0"/>
              <a:t>.</a:t>
            </a:r>
            <a:endParaRPr lang="en-US" sz="2300" dirty="0"/>
          </a:p>
          <a:p>
            <a:pPr algn="just"/>
            <a:r>
              <a:rPr lang="en-US" sz="2300" dirty="0"/>
              <a:t>+</a:t>
            </a:r>
            <a:r>
              <a:rPr lang="vi-VN" sz="2300" dirty="0"/>
              <a:t> Quyết định số </a:t>
            </a:r>
            <a:r>
              <a:rPr lang="en-US" sz="2400" dirty="0"/>
              <a:t>3754/QĐ-UBND</a:t>
            </a:r>
            <a:r>
              <a:rPr lang="vi-VN" sz="2300" dirty="0" smtClean="0"/>
              <a:t> </a:t>
            </a:r>
            <a:r>
              <a:rPr lang="vi-VN" sz="2300" dirty="0"/>
              <a:t>ngày </a:t>
            </a:r>
            <a:r>
              <a:rPr lang="en-US" sz="2300" dirty="0"/>
              <a:t>3</a:t>
            </a:r>
            <a:r>
              <a:rPr lang="vi-VN" sz="2300" dirty="0" smtClean="0"/>
              <a:t>/</a:t>
            </a:r>
            <a:r>
              <a:rPr lang="en-US" sz="2300" dirty="0" smtClean="0"/>
              <a:t>12</a:t>
            </a:r>
            <a:r>
              <a:rPr lang="vi-VN" sz="2300" dirty="0" smtClean="0"/>
              <a:t>/201</a:t>
            </a:r>
            <a:r>
              <a:rPr lang="en-US" sz="2300" dirty="0" smtClean="0"/>
              <a:t>4</a:t>
            </a:r>
            <a:r>
              <a:rPr lang="vi-VN" sz="2300" dirty="0" smtClean="0"/>
              <a:t> </a:t>
            </a:r>
            <a:r>
              <a:rPr lang="vi-VN" sz="2300" dirty="0"/>
              <a:t>của UBND tỉnh </a:t>
            </a:r>
            <a:r>
              <a:rPr lang="vi-VN" sz="2300" dirty="0" smtClean="0"/>
              <a:t>phê </a:t>
            </a:r>
            <a:r>
              <a:rPr lang="vi-VN" sz="2300" dirty="0"/>
              <a:t>duyệt Quy hoạch hạ tầng kỹ thuật viễn thông thụ động tỉnh </a:t>
            </a:r>
            <a:r>
              <a:rPr lang="vi-VN" sz="2300" dirty="0" smtClean="0"/>
              <a:t>Hà Tĩnh </a:t>
            </a:r>
            <a:r>
              <a:rPr lang="vi-VN" sz="2300" dirty="0"/>
              <a:t>đến năm 2020 và định hướng đến năm 2025;</a:t>
            </a:r>
            <a:endParaRPr lang="en-US" sz="2300" dirty="0"/>
          </a:p>
          <a:p>
            <a:pPr algn="just"/>
            <a:r>
              <a:rPr lang="en-US" sz="2300" dirty="0"/>
              <a:t>+</a:t>
            </a:r>
            <a:r>
              <a:rPr lang="vi-VN" sz="2300" dirty="0"/>
              <a:t> Quyết định số </a:t>
            </a:r>
            <a:r>
              <a:rPr lang="en-US" sz="2400" dirty="0" smtClean="0"/>
              <a:t>32/2020/QĐ-UBND</a:t>
            </a:r>
            <a:r>
              <a:rPr lang="vi-VN" sz="2300" dirty="0" smtClean="0"/>
              <a:t> </a:t>
            </a:r>
            <a:r>
              <a:rPr lang="vi-VN" sz="2300" dirty="0"/>
              <a:t>ngày </a:t>
            </a:r>
            <a:r>
              <a:rPr lang="en-US" sz="2300" dirty="0" smtClean="0"/>
              <a:t>3</a:t>
            </a:r>
            <a:r>
              <a:rPr lang="vi-VN" sz="2300" dirty="0" smtClean="0"/>
              <a:t>/11/20</a:t>
            </a:r>
            <a:r>
              <a:rPr lang="en-US" sz="2300" dirty="0" smtClean="0"/>
              <a:t>20</a:t>
            </a:r>
            <a:r>
              <a:rPr lang="vi-VN" sz="2300" dirty="0" smtClean="0"/>
              <a:t> </a:t>
            </a:r>
            <a:r>
              <a:rPr lang="vi-VN" sz="2300" dirty="0"/>
              <a:t>Ban hành quy định </a:t>
            </a:r>
            <a:r>
              <a:rPr lang="vi-VN" sz="2400" dirty="0"/>
              <a:t>Quy định về quản lý điểm truy nhập Internet công cộng và điểm cung cấp dịch vụ trò chơi điện tử công cộng trên địa bàn tỉnh Hà Tĩnh</a:t>
            </a:r>
            <a:r>
              <a:rPr lang="vi-VN" sz="2300" dirty="0" smtClean="0"/>
              <a:t>;</a:t>
            </a:r>
            <a:endParaRPr lang="en-US" sz="2300" dirty="0"/>
          </a:p>
          <a:p>
            <a:pPr algn="just"/>
            <a:endParaRPr lang="en-US" sz="2300" dirty="0"/>
          </a:p>
          <a:p>
            <a:pPr algn="just"/>
            <a:endParaRPr lang="en-US" sz="2400" dirty="0">
              <a:solidFill>
                <a:srgbClr val="001B70"/>
              </a:solidFill>
            </a:endParaRPr>
          </a:p>
          <a:p>
            <a:pPr algn="just"/>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Tree>
    <p:extLst>
      <p:ext uri="{BB962C8B-B14F-4D97-AF65-F5344CB8AC3E}">
        <p14:creationId xmlns:p14="http://schemas.microsoft.com/office/powerpoint/2010/main" val="1778642777"/>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fade">
                                      <p:cBhvr>
                                        <p:cTn id="22" dur="500"/>
                                        <p:tgtEl>
                                          <p:spTgt spid="194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435100"/>
            <a:ext cx="8839200" cy="5940088"/>
          </a:xfrm>
          <a:prstGeom prst="rect">
            <a:avLst/>
          </a:prstGeom>
          <a:noFill/>
          <a:ln w="9525">
            <a:noFill/>
            <a:miter lim="800000"/>
            <a:headEnd/>
            <a:tailEnd/>
          </a:ln>
        </p:spPr>
        <p:txBody>
          <a:bodyPr wrap="square">
            <a:spAutoFit/>
          </a:bodyPr>
          <a:lstStyle/>
          <a:p>
            <a:pPr algn="just"/>
            <a:r>
              <a:rPr lang="vi-VN" sz="2000" i="1" dirty="0">
                <a:solidFill>
                  <a:srgbClr val="002060"/>
                </a:solidFill>
              </a:rPr>
              <a:t>- Cơ sở hạ tầng viễn thông</a:t>
            </a:r>
            <a:r>
              <a:rPr lang="vi-VN" sz="2000" dirty="0">
                <a:solidFill>
                  <a:srgbClr val="002060"/>
                </a:solidFill>
              </a:rPr>
              <a:t> là tập hợp thiết bị viễn thông, đường truyền dẫn, mạng viễn thông và công trình viễn thông.</a:t>
            </a:r>
            <a:endParaRPr lang="en-US" sz="2000" dirty="0">
              <a:solidFill>
                <a:srgbClr val="002060"/>
              </a:solidFill>
            </a:endParaRPr>
          </a:p>
          <a:p>
            <a:pPr algn="just"/>
            <a:r>
              <a:rPr lang="vi-VN" sz="2000" i="1" dirty="0">
                <a:solidFill>
                  <a:srgbClr val="002060"/>
                </a:solidFill>
              </a:rPr>
              <a:t>- Công trình viễn thông</a:t>
            </a:r>
            <a:r>
              <a:rPr lang="vi-VN" sz="2000" dirty="0">
                <a:solidFill>
                  <a:srgbClr val="002060"/>
                </a:solidFill>
              </a:rPr>
              <a:t> là công trình xây dựng, bao gồm hạ tầng kỹ thuật viễn thông thụ động (nhà, trạm, cột, cống, bể) và thiết bị mạng được lắp đặt vào đó.</a:t>
            </a:r>
            <a:endParaRPr lang="en-US" sz="2000" dirty="0">
              <a:solidFill>
                <a:srgbClr val="002060"/>
              </a:solidFill>
            </a:endParaRPr>
          </a:p>
          <a:p>
            <a:pPr algn="just"/>
            <a:r>
              <a:rPr lang="vi-VN" sz="2000" i="1" dirty="0">
                <a:solidFill>
                  <a:srgbClr val="002060"/>
                </a:solidFill>
              </a:rPr>
              <a:t>- Hạ tầng kỹ thuật viễn thông thụ động</a:t>
            </a:r>
            <a:r>
              <a:rPr lang="vi-VN" sz="2000" dirty="0">
                <a:solidFill>
                  <a:srgbClr val="002060"/>
                </a:solidFill>
              </a:rPr>
              <a:t> bao gồm nhà, trạm viễn thông, cột ăng ten, cột treo cáp, công trình hạ tầng kỹ thuật ngầm (cống, bể, hào và tuy nen kỹ thuật, v.v) được cơ quan, tổ chức, doanh nghiệp có giấy phép viễn thông, giấy phép tần số thuê hoặc tự xây dựng để lắp đặt thiết bị viễn thông.</a:t>
            </a:r>
            <a:endParaRPr lang="en-US" sz="2000" dirty="0">
              <a:solidFill>
                <a:srgbClr val="002060"/>
              </a:solidFill>
            </a:endParaRPr>
          </a:p>
          <a:p>
            <a:pPr algn="just"/>
            <a:r>
              <a:rPr lang="vi-VN" sz="2000" i="1" dirty="0">
                <a:solidFill>
                  <a:srgbClr val="002060"/>
                </a:solidFill>
              </a:rPr>
              <a:t>- Dịch vụ viễn thông:</a:t>
            </a:r>
            <a:r>
              <a:rPr lang="vi-VN" sz="2000" dirty="0">
                <a:solidFill>
                  <a:srgbClr val="002060"/>
                </a:solidFill>
              </a:rPr>
              <a:t> dịch vụ gửi, truyền, nhận và xử lý thông tin giữa hai hoặc một nhóm người sử dụng dịch vụ, gồm dịch vụ cơ bản và dịch vụ giá trị gia tăng.</a:t>
            </a:r>
            <a:endParaRPr lang="en-US" sz="2000" dirty="0">
              <a:solidFill>
                <a:srgbClr val="002060"/>
              </a:solidFill>
            </a:endParaRPr>
          </a:p>
          <a:p>
            <a:pPr algn="just"/>
            <a:r>
              <a:rPr lang="vi-VN" sz="2000" i="1" dirty="0">
                <a:solidFill>
                  <a:srgbClr val="002060"/>
                </a:solidFill>
              </a:rPr>
              <a:t>- Doanh nghiệp viễn thông:</a:t>
            </a:r>
            <a:r>
              <a:rPr lang="vi-VN" sz="2000" dirty="0">
                <a:solidFill>
                  <a:srgbClr val="002060"/>
                </a:solidFill>
              </a:rPr>
              <a:t> thành lập theo pháp luật Việt Nam, được cấp giấy phép kinh doanh dịch vụ viễn thông, bao gồm:</a:t>
            </a:r>
            <a:endParaRPr lang="en-US" sz="2000" dirty="0">
              <a:solidFill>
                <a:srgbClr val="002060"/>
              </a:solidFill>
            </a:endParaRPr>
          </a:p>
          <a:p>
            <a:pPr algn="just"/>
            <a:r>
              <a:rPr lang="vi-VN" sz="2000" dirty="0">
                <a:solidFill>
                  <a:srgbClr val="002060"/>
                </a:solidFill>
              </a:rPr>
              <a:t>+ Cung cấp dịch vụ có hạ tầng mạng</a:t>
            </a:r>
            <a:endParaRPr lang="en-US" sz="2000" dirty="0">
              <a:solidFill>
                <a:srgbClr val="002060"/>
              </a:solidFill>
            </a:endParaRPr>
          </a:p>
          <a:p>
            <a:pPr algn="just"/>
            <a:r>
              <a:rPr lang="vi-VN" sz="2000" dirty="0">
                <a:solidFill>
                  <a:srgbClr val="002060"/>
                </a:solidFill>
              </a:rPr>
              <a:t>+ Cung cấp dịch vụ không có hạ tầng mạng</a:t>
            </a:r>
            <a:endParaRPr lang="en-US" sz="2000" dirty="0">
              <a:solidFill>
                <a:srgbClr val="002060"/>
              </a:solidFill>
            </a:endParaRPr>
          </a:p>
          <a:p>
            <a:pPr algn="just"/>
            <a:endParaRPr lang="en-US" sz="2000" dirty="0">
              <a:solidFill>
                <a:srgbClr val="002060"/>
              </a:solidFill>
            </a:endParaRPr>
          </a:p>
          <a:p>
            <a:pPr algn="just"/>
            <a:endParaRPr lang="en-US" sz="2000" dirty="0">
              <a:solidFill>
                <a:srgbClr val="002060"/>
              </a:solidFill>
            </a:endParaRPr>
          </a:p>
          <a:p>
            <a:pPr algn="just"/>
            <a:endParaRPr lang="en-US" sz="2000" dirty="0">
              <a:solidFill>
                <a:srgbClr val="002060"/>
              </a:solidFill>
            </a:endParaRPr>
          </a:p>
          <a:p>
            <a:pPr algn="just"/>
            <a:endParaRPr lang="en-US" sz="2000" dirty="0">
              <a:solidFill>
                <a:srgbClr val="002060"/>
              </a:solidFill>
            </a:endParaRPr>
          </a:p>
          <a:p>
            <a:pPr algn="just"/>
            <a:endParaRPr lang="en-US" sz="2000" dirty="0">
              <a:solidFill>
                <a:srgbClr val="00206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II.</a:t>
              </a:r>
              <a:r>
                <a:rPr lang="en-US" sz="2800" b="1" smtClean="0">
                  <a:solidFill>
                    <a:schemeClr val="bg1"/>
                  </a:solidFill>
                  <a:cs typeface="Times New Roman" pitchFamily="18" charset="0"/>
                </a:rPr>
                <a:t> </a:t>
              </a:r>
              <a:r>
                <a:rPr lang="vi-VN" sz="2800" b="1">
                  <a:solidFill>
                    <a:schemeClr val="bg1"/>
                  </a:solidFill>
                </a:rPr>
                <a:t>Giới thiệu một số khái niệm</a:t>
              </a:r>
              <a:endParaRPr lang="en-US" sz="2800" b="1">
                <a:solidFill>
                  <a:schemeClr val="bg1"/>
                </a:solidFill>
                <a:cs typeface="Times New Roman" pitchFamily="18" charset="0"/>
              </a:endParaRPr>
            </a:p>
          </p:txBody>
        </p:sp>
      </p:grpSp>
    </p:spTree>
    <p:extLst>
      <p:ext uri="{BB962C8B-B14F-4D97-AF65-F5344CB8AC3E}">
        <p14:creationId xmlns:p14="http://schemas.microsoft.com/office/powerpoint/2010/main" val="1589191760"/>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fade">
                                      <p:cBhvr>
                                        <p:cTn id="22" dur="500"/>
                                        <p:tgtEl>
                                          <p:spTgt spid="194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fade">
                                      <p:cBhvr>
                                        <p:cTn id="27" dur="500"/>
                                        <p:tgtEl>
                                          <p:spTgt spid="194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57">
                                            <p:txEl>
                                              <p:pRg st="5" end="5"/>
                                            </p:txEl>
                                          </p:spTgt>
                                        </p:tgtEl>
                                        <p:attrNameLst>
                                          <p:attrName>style.visibility</p:attrName>
                                        </p:attrNameLst>
                                      </p:cBhvr>
                                      <p:to>
                                        <p:strVal val="visible"/>
                                      </p:to>
                                    </p:set>
                                    <p:animEffect transition="in" filter="fade">
                                      <p:cBhvr>
                                        <p:cTn id="32" dur="500"/>
                                        <p:tgtEl>
                                          <p:spTgt spid="1945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457">
                                            <p:txEl>
                                              <p:pRg st="6" end="6"/>
                                            </p:txEl>
                                          </p:spTgt>
                                        </p:tgtEl>
                                        <p:attrNameLst>
                                          <p:attrName>style.visibility</p:attrName>
                                        </p:attrNameLst>
                                      </p:cBhvr>
                                      <p:to>
                                        <p:strVal val="visible"/>
                                      </p:to>
                                    </p:set>
                                    <p:animEffect transition="in" filter="fade">
                                      <p:cBhvr>
                                        <p:cTn id="37" dur="500"/>
                                        <p:tgtEl>
                                          <p:spTgt spid="194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223963"/>
            <a:ext cx="8991600" cy="3200876"/>
          </a:xfrm>
          <a:prstGeom prst="rect">
            <a:avLst/>
          </a:prstGeom>
          <a:noFill/>
          <a:ln w="9525">
            <a:noFill/>
            <a:miter lim="800000"/>
            <a:headEnd/>
            <a:tailEnd/>
          </a:ln>
        </p:spPr>
        <p:txBody>
          <a:bodyPr>
            <a:spAutoFit/>
          </a:bodyPr>
          <a:lstStyle/>
          <a:p>
            <a:pPr algn="just"/>
            <a:r>
              <a:rPr lang="vi-VN" sz="2400" b="1" dirty="0">
                <a:solidFill>
                  <a:srgbClr val="002060"/>
                </a:solidFill>
              </a:rPr>
              <a:t>1. Hạ tầng mạng lưới viễn thông.</a:t>
            </a:r>
            <a:endParaRPr lang="en-US" sz="2400" dirty="0">
              <a:solidFill>
                <a:srgbClr val="002060"/>
              </a:solidFill>
            </a:endParaRPr>
          </a:p>
          <a:p>
            <a:pPr algn="just"/>
            <a:r>
              <a:rPr lang="vi-VN" sz="2200" i="1" dirty="0">
                <a:solidFill>
                  <a:srgbClr val="002060"/>
                </a:solidFill>
              </a:rPr>
              <a:t>- Tổng số doanh nghiệp:</a:t>
            </a:r>
            <a:r>
              <a:rPr lang="vi-VN" sz="2200" dirty="0">
                <a:solidFill>
                  <a:srgbClr val="002060"/>
                </a:solidFill>
              </a:rPr>
              <a:t> Có </a:t>
            </a:r>
            <a:r>
              <a:rPr lang="en-US" sz="2200" dirty="0" smtClean="0">
                <a:solidFill>
                  <a:srgbClr val="002060"/>
                </a:solidFill>
              </a:rPr>
              <a:t>06</a:t>
            </a:r>
            <a:r>
              <a:rPr lang="vi-VN" sz="2200" dirty="0" smtClean="0">
                <a:solidFill>
                  <a:srgbClr val="002060"/>
                </a:solidFill>
              </a:rPr>
              <a:t> </a:t>
            </a:r>
            <a:r>
              <a:rPr lang="vi-VN" sz="2200" dirty="0">
                <a:solidFill>
                  <a:srgbClr val="002060"/>
                </a:solidFill>
              </a:rPr>
              <a:t>doanh nghiệp viễn thông (trong đó, 05 doanh nghiệp cung cấp dịch vụ thông tin di động, </a:t>
            </a:r>
            <a:r>
              <a:rPr lang="en-US" sz="2200" dirty="0" smtClean="0">
                <a:solidFill>
                  <a:srgbClr val="002060"/>
                </a:solidFill>
              </a:rPr>
              <a:t>05</a:t>
            </a:r>
            <a:r>
              <a:rPr lang="vi-VN" sz="2200" dirty="0" smtClean="0">
                <a:solidFill>
                  <a:srgbClr val="002060"/>
                </a:solidFill>
              </a:rPr>
              <a:t> </a:t>
            </a:r>
            <a:r>
              <a:rPr lang="vi-VN" sz="2200" dirty="0">
                <a:solidFill>
                  <a:srgbClr val="002060"/>
                </a:solidFill>
              </a:rPr>
              <a:t>doanh nghiệp cung cấp dịch vụ Internet cố </a:t>
            </a:r>
            <a:r>
              <a:rPr lang="vi-VN" sz="2200" dirty="0" smtClean="0">
                <a:solidFill>
                  <a:srgbClr val="002060"/>
                </a:solidFill>
              </a:rPr>
              <a:t>định).</a:t>
            </a:r>
            <a:endParaRPr lang="en-US" sz="2200" dirty="0">
              <a:solidFill>
                <a:srgbClr val="002060"/>
              </a:solidFill>
            </a:endParaRPr>
          </a:p>
          <a:p>
            <a:pPr algn="just"/>
            <a:r>
              <a:rPr lang="vi-VN" sz="2200" i="1" dirty="0">
                <a:solidFill>
                  <a:srgbClr val="002060"/>
                </a:solidFill>
              </a:rPr>
              <a:t>- Hạ tầng mạng viễn thông: </a:t>
            </a:r>
            <a:r>
              <a:rPr lang="vi-VN" sz="2200" dirty="0">
                <a:solidFill>
                  <a:srgbClr val="002060"/>
                </a:solidFill>
              </a:rPr>
              <a:t>Có 100% các xã, phường, thị trấn (đơn vị cấp xã) trong tỉnh đã có sóng điện thoại </a:t>
            </a:r>
            <a:r>
              <a:rPr lang="vi-VN" sz="2200" dirty="0" smtClean="0">
                <a:solidFill>
                  <a:srgbClr val="002060"/>
                </a:solidFill>
              </a:rPr>
              <a:t>2G, </a:t>
            </a:r>
            <a:r>
              <a:rPr lang="en-US" sz="2200" dirty="0" smtClean="0">
                <a:solidFill>
                  <a:srgbClr val="002060"/>
                </a:solidFill>
              </a:rPr>
              <a:t>98%</a:t>
            </a:r>
            <a:r>
              <a:rPr lang="vi-VN" sz="2200" dirty="0">
                <a:solidFill>
                  <a:srgbClr val="002060"/>
                </a:solidFill>
              </a:rPr>
              <a:t> </a:t>
            </a:r>
            <a:r>
              <a:rPr lang="vi-VN" sz="2200" dirty="0" smtClean="0">
                <a:solidFill>
                  <a:srgbClr val="002060"/>
                </a:solidFill>
              </a:rPr>
              <a:t>địa </a:t>
            </a:r>
            <a:r>
              <a:rPr lang="en-US" sz="2200" dirty="0" smtClean="0">
                <a:solidFill>
                  <a:srgbClr val="002060"/>
                </a:solidFill>
              </a:rPr>
              <a:t> </a:t>
            </a:r>
            <a:r>
              <a:rPr lang="en-US" sz="2200" dirty="0" err="1" smtClean="0">
                <a:solidFill>
                  <a:srgbClr val="002060"/>
                </a:solidFill>
              </a:rPr>
              <a:t>bàn</a:t>
            </a:r>
            <a:r>
              <a:rPr lang="en-US" sz="2200" dirty="0" smtClean="0">
                <a:solidFill>
                  <a:srgbClr val="002060"/>
                </a:solidFill>
              </a:rPr>
              <a:t>  </a:t>
            </a:r>
            <a:r>
              <a:rPr lang="en-US" sz="2200" dirty="0" err="1" smtClean="0">
                <a:solidFill>
                  <a:srgbClr val="002060"/>
                </a:solidFill>
              </a:rPr>
              <a:t>dân</a:t>
            </a:r>
            <a:r>
              <a:rPr lang="en-US" sz="2200" dirty="0" smtClean="0">
                <a:solidFill>
                  <a:srgbClr val="002060"/>
                </a:solidFill>
              </a:rPr>
              <a:t> c</a:t>
            </a:r>
            <a:r>
              <a:rPr lang="vi-VN" sz="2200" dirty="0" smtClean="0">
                <a:solidFill>
                  <a:srgbClr val="002060"/>
                </a:solidFill>
              </a:rPr>
              <a:t>ư </a:t>
            </a:r>
            <a:r>
              <a:rPr lang="vi-VN" sz="2200" dirty="0">
                <a:solidFill>
                  <a:srgbClr val="002060"/>
                </a:solidFill>
              </a:rPr>
              <a:t>có sóng 3G, </a:t>
            </a:r>
            <a:r>
              <a:rPr lang="vi-VN" sz="2200" dirty="0" smtClean="0">
                <a:solidFill>
                  <a:srgbClr val="002060"/>
                </a:solidFill>
              </a:rPr>
              <a:t>4G; 2</a:t>
            </a:r>
            <a:r>
              <a:rPr lang="en-US" sz="2200" dirty="0" smtClean="0">
                <a:solidFill>
                  <a:srgbClr val="002060"/>
                </a:solidFill>
              </a:rPr>
              <a:t>16</a:t>
            </a:r>
            <a:r>
              <a:rPr lang="vi-VN" sz="2200" dirty="0" smtClean="0">
                <a:solidFill>
                  <a:srgbClr val="002060"/>
                </a:solidFill>
              </a:rPr>
              <a:t>/</a:t>
            </a:r>
            <a:r>
              <a:rPr lang="en-US" sz="2200" dirty="0" smtClean="0">
                <a:solidFill>
                  <a:srgbClr val="002060"/>
                </a:solidFill>
              </a:rPr>
              <a:t>216</a:t>
            </a:r>
            <a:r>
              <a:rPr lang="vi-VN" sz="2200" dirty="0" smtClean="0">
                <a:solidFill>
                  <a:srgbClr val="002060"/>
                </a:solidFill>
              </a:rPr>
              <a:t> </a:t>
            </a:r>
            <a:r>
              <a:rPr lang="vi-VN" sz="2200" dirty="0">
                <a:solidFill>
                  <a:srgbClr val="002060"/>
                </a:solidFill>
              </a:rPr>
              <a:t>xã, chiếm </a:t>
            </a:r>
            <a:r>
              <a:rPr lang="en-US" sz="2200" dirty="0" smtClean="0">
                <a:solidFill>
                  <a:srgbClr val="002060"/>
                </a:solidFill>
              </a:rPr>
              <a:t>100</a:t>
            </a:r>
            <a:r>
              <a:rPr lang="vi-VN" sz="2200" dirty="0" smtClean="0">
                <a:solidFill>
                  <a:srgbClr val="002060"/>
                </a:solidFill>
              </a:rPr>
              <a:t>% </a:t>
            </a:r>
            <a:r>
              <a:rPr lang="vi-VN" sz="2200" dirty="0">
                <a:solidFill>
                  <a:srgbClr val="002060"/>
                </a:solidFill>
              </a:rPr>
              <a:t>đơn vị cấp xã được kết nối cáp quang tới trung tâm </a:t>
            </a:r>
            <a:r>
              <a:rPr lang="vi-VN" sz="2200" dirty="0" smtClean="0">
                <a:solidFill>
                  <a:srgbClr val="002060"/>
                </a:solidFill>
              </a:rPr>
              <a:t>xã</a:t>
            </a:r>
            <a:r>
              <a:rPr lang="en-US" sz="2200" dirty="0" smtClean="0">
                <a:solidFill>
                  <a:srgbClr val="002060"/>
                </a:solidFill>
              </a:rPr>
              <a:t>. </a:t>
            </a:r>
            <a:r>
              <a:rPr lang="vi-VN" sz="2200" dirty="0" smtClean="0">
                <a:solidFill>
                  <a:srgbClr val="002060"/>
                </a:solidFill>
              </a:rPr>
              <a:t>Tổng </a:t>
            </a:r>
            <a:r>
              <a:rPr lang="vi-VN" sz="2200" dirty="0">
                <a:solidFill>
                  <a:srgbClr val="002060"/>
                </a:solidFill>
              </a:rPr>
              <a:t>số trạm phát sóng thông tin di động đang hoạt động là </a:t>
            </a:r>
            <a:r>
              <a:rPr lang="en-US" sz="2200" dirty="0" smtClean="0">
                <a:solidFill>
                  <a:srgbClr val="002060"/>
                </a:solidFill>
              </a:rPr>
              <a:t>2.912</a:t>
            </a:r>
            <a:r>
              <a:rPr lang="vi-VN" sz="2200" dirty="0" smtClean="0">
                <a:solidFill>
                  <a:srgbClr val="002060"/>
                </a:solidFill>
              </a:rPr>
              <a:t> </a:t>
            </a:r>
            <a:r>
              <a:rPr lang="vi-VN" sz="2200" dirty="0">
                <a:solidFill>
                  <a:srgbClr val="002060"/>
                </a:solidFill>
              </a:rPr>
              <a:t>trạm.</a:t>
            </a:r>
            <a:endParaRPr lang="en-US" sz="2200" dirty="0">
              <a:solidFill>
                <a:srgbClr val="002060"/>
              </a:solidFill>
            </a:endParaRPr>
          </a:p>
          <a:p>
            <a:pPr algn="just"/>
            <a:endParaRPr lang="en-US" sz="2400" dirty="0">
              <a:solidFill>
                <a:srgbClr val="002060"/>
              </a:solidFill>
            </a:endParaRPr>
          </a:p>
        </p:txBody>
      </p:sp>
      <p:grpSp>
        <p:nvGrpSpPr>
          <p:cNvPr id="19458" name="Group 19"/>
          <p:cNvGrpSpPr>
            <a:grpSpLocks/>
          </p:cNvGrpSpPr>
          <p:nvPr/>
        </p:nvGrpSpPr>
        <p:grpSpPr bwMode="auto">
          <a:xfrm>
            <a:off x="304800" y="457200"/>
            <a:ext cx="8534402" cy="6858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1"/>
              <a:ext cx="4542492" cy="615553"/>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a:t>
              </a:r>
              <a:r>
                <a:rPr lang="vi-VN" sz="2400" b="1">
                  <a:solidFill>
                    <a:schemeClr val="bg1"/>
                  </a:solidFill>
                </a:rPr>
                <a:t>Hiện trạng hạ tầng mạng lưới và dịch vụ viễn </a:t>
              </a:r>
              <a:r>
                <a:rPr lang="vi-VN" sz="2400" b="1" smtClean="0">
                  <a:solidFill>
                    <a:schemeClr val="bg1"/>
                  </a:solidFill>
                </a:rPr>
                <a:t>thông</a:t>
              </a:r>
              <a:endParaRPr lang="en-US" sz="2400" b="1">
                <a:solidFill>
                  <a:schemeClr val="bg1"/>
                </a:solidFill>
                <a:cs typeface="Times New Roman" pitchFamily="18" charset="0"/>
              </a:endParaRPr>
            </a:p>
          </p:txBody>
        </p:sp>
      </p:grpSp>
    </p:spTree>
    <p:extLst>
      <p:ext uri="{BB962C8B-B14F-4D97-AF65-F5344CB8AC3E}">
        <p14:creationId xmlns:p14="http://schemas.microsoft.com/office/powerpoint/2010/main" val="959126251"/>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4324261"/>
          </a:xfrm>
          <a:prstGeom prst="rect">
            <a:avLst/>
          </a:prstGeom>
          <a:noFill/>
          <a:ln w="9525">
            <a:noFill/>
            <a:miter lim="800000"/>
            <a:headEnd/>
            <a:tailEnd/>
          </a:ln>
        </p:spPr>
        <p:txBody>
          <a:bodyPr>
            <a:spAutoFit/>
          </a:bodyPr>
          <a:lstStyle/>
          <a:p>
            <a:pPr algn="just"/>
            <a:r>
              <a:rPr lang="vi-VN" sz="2500" b="1" dirty="0">
                <a:solidFill>
                  <a:srgbClr val="002060"/>
                </a:solidFill>
              </a:rPr>
              <a:t>2) Dịch vụ viễn thông:</a:t>
            </a:r>
            <a:endParaRPr lang="en-US" sz="2500" dirty="0">
              <a:solidFill>
                <a:srgbClr val="002060"/>
              </a:solidFill>
            </a:endParaRPr>
          </a:p>
          <a:p>
            <a:pPr algn="just"/>
            <a:r>
              <a:rPr lang="vi-VN" sz="2500" dirty="0">
                <a:solidFill>
                  <a:srgbClr val="002060"/>
                </a:solidFill>
              </a:rPr>
              <a:t>- Tổng số thuê bao điện thoại là </a:t>
            </a:r>
            <a:r>
              <a:rPr lang="en-US" sz="2500" b="1" dirty="0" smtClean="0">
                <a:solidFill>
                  <a:srgbClr val="002060"/>
                </a:solidFill>
              </a:rPr>
              <a:t>1.212.847</a:t>
            </a:r>
            <a:r>
              <a:rPr lang="vi-VN" sz="2500" b="1" dirty="0" smtClean="0">
                <a:solidFill>
                  <a:srgbClr val="002060"/>
                </a:solidFill>
              </a:rPr>
              <a:t> </a:t>
            </a:r>
            <a:r>
              <a:rPr lang="vi-VN" sz="2500" dirty="0">
                <a:solidFill>
                  <a:srgbClr val="002060"/>
                </a:solidFill>
              </a:rPr>
              <a:t>TB </a:t>
            </a:r>
            <a:r>
              <a:rPr lang="vi-VN" sz="2500" dirty="0" smtClean="0">
                <a:solidFill>
                  <a:srgbClr val="002060"/>
                </a:solidFill>
              </a:rPr>
              <a:t>đạt</a:t>
            </a:r>
            <a:r>
              <a:rPr lang="en-US" sz="2500" dirty="0" smtClean="0">
                <a:solidFill>
                  <a:srgbClr val="002060"/>
                </a:solidFill>
              </a:rPr>
              <a:t> </a:t>
            </a:r>
            <a:r>
              <a:rPr lang="vi-VN" sz="2500" dirty="0" smtClean="0">
                <a:solidFill>
                  <a:srgbClr val="002060"/>
                </a:solidFill>
              </a:rPr>
              <a:t>tỷ </a:t>
            </a:r>
            <a:r>
              <a:rPr lang="vi-VN" sz="2500" dirty="0">
                <a:solidFill>
                  <a:srgbClr val="002060"/>
                </a:solidFill>
              </a:rPr>
              <a:t>lệ thuê bao điện thoại hiện nay đạt </a:t>
            </a:r>
            <a:r>
              <a:rPr lang="vi-VN" sz="2500" dirty="0" smtClean="0">
                <a:solidFill>
                  <a:srgbClr val="002060"/>
                </a:solidFill>
              </a:rPr>
              <a:t>9</a:t>
            </a:r>
            <a:r>
              <a:rPr lang="en-US" sz="2500" dirty="0" smtClean="0">
                <a:solidFill>
                  <a:srgbClr val="002060"/>
                </a:solidFill>
              </a:rPr>
              <a:t>3</a:t>
            </a:r>
            <a:r>
              <a:rPr lang="vi-VN" sz="2500" dirty="0" smtClean="0">
                <a:solidFill>
                  <a:srgbClr val="002060"/>
                </a:solidFill>
              </a:rPr>
              <a:t>,37TB/100 </a:t>
            </a:r>
            <a:r>
              <a:rPr lang="vi-VN" sz="2500" dirty="0">
                <a:solidFill>
                  <a:srgbClr val="002060"/>
                </a:solidFill>
              </a:rPr>
              <a:t>dân;</a:t>
            </a:r>
            <a:endParaRPr lang="en-US" sz="2500" dirty="0">
              <a:solidFill>
                <a:srgbClr val="002060"/>
              </a:solidFill>
            </a:endParaRPr>
          </a:p>
          <a:p>
            <a:pPr algn="just"/>
            <a:r>
              <a:rPr lang="vi-VN" sz="2500" dirty="0">
                <a:solidFill>
                  <a:srgbClr val="002060"/>
                </a:solidFill>
              </a:rPr>
              <a:t>- Tổng số thuê bao Internet ADSL, FTTH trên địa bàn toàn tỉnh là </a:t>
            </a:r>
            <a:r>
              <a:rPr lang="en-US" sz="2500" b="1" dirty="0" smtClean="0">
                <a:solidFill>
                  <a:srgbClr val="002060"/>
                </a:solidFill>
              </a:rPr>
              <a:t>142.928</a:t>
            </a:r>
            <a:r>
              <a:rPr lang="vi-VN" sz="2500" dirty="0" smtClean="0">
                <a:solidFill>
                  <a:srgbClr val="002060"/>
                </a:solidFill>
              </a:rPr>
              <a:t> </a:t>
            </a:r>
            <a:r>
              <a:rPr lang="vi-VN" sz="2500" dirty="0">
                <a:solidFill>
                  <a:srgbClr val="002060"/>
                </a:solidFill>
              </a:rPr>
              <a:t>TB; đạt tỷ lệ </a:t>
            </a:r>
            <a:r>
              <a:rPr lang="en-US" sz="2500" dirty="0" smtClean="0">
                <a:solidFill>
                  <a:srgbClr val="002060"/>
                </a:solidFill>
              </a:rPr>
              <a:t>11.2</a:t>
            </a:r>
            <a:r>
              <a:rPr lang="vi-VN" sz="2500" dirty="0" smtClean="0">
                <a:solidFill>
                  <a:srgbClr val="002060"/>
                </a:solidFill>
              </a:rPr>
              <a:t> </a:t>
            </a:r>
            <a:r>
              <a:rPr lang="vi-VN" sz="2500" dirty="0">
                <a:solidFill>
                  <a:srgbClr val="002060"/>
                </a:solidFill>
              </a:rPr>
              <a:t>TB/100 dân. Tỷ lệ dân sử dụng Internet đạt </a:t>
            </a:r>
            <a:r>
              <a:rPr lang="en-US" sz="2500" dirty="0" smtClean="0">
                <a:solidFill>
                  <a:srgbClr val="002060"/>
                </a:solidFill>
              </a:rPr>
              <a:t>65</a:t>
            </a:r>
            <a:r>
              <a:rPr lang="vi-VN" sz="2500" dirty="0" smtClean="0">
                <a:solidFill>
                  <a:srgbClr val="002060"/>
                </a:solidFill>
              </a:rPr>
              <a:t>,13</a:t>
            </a:r>
            <a:r>
              <a:rPr lang="vi-VN" sz="2500" dirty="0">
                <a:solidFill>
                  <a:srgbClr val="002060"/>
                </a:solidFill>
              </a:rPr>
              <a:t>%; tổng số đại lý Internet, điểm cung cấp dịch vụ trò chơi điện tử công cộng (gọi tắt là đại lý) trên địa bàn toàn tỉnh là </a:t>
            </a:r>
            <a:r>
              <a:rPr lang="en-US" sz="2500" dirty="0" smtClean="0">
                <a:solidFill>
                  <a:srgbClr val="002060"/>
                </a:solidFill>
              </a:rPr>
              <a:t>157</a:t>
            </a:r>
            <a:r>
              <a:rPr lang="vi-VN" sz="2500" dirty="0" smtClean="0">
                <a:solidFill>
                  <a:srgbClr val="002060"/>
                </a:solidFill>
              </a:rPr>
              <a:t> </a:t>
            </a:r>
            <a:r>
              <a:rPr lang="vi-VN" sz="2500" dirty="0">
                <a:solidFill>
                  <a:srgbClr val="002060"/>
                </a:solidFill>
              </a:rPr>
              <a:t>đại lý (giảm </a:t>
            </a:r>
            <a:r>
              <a:rPr lang="en-US" sz="2500" dirty="0" smtClean="0">
                <a:solidFill>
                  <a:srgbClr val="002060"/>
                </a:solidFill>
              </a:rPr>
              <a:t>15</a:t>
            </a:r>
            <a:r>
              <a:rPr lang="vi-VN" sz="2500" dirty="0" smtClean="0">
                <a:solidFill>
                  <a:srgbClr val="002060"/>
                </a:solidFill>
              </a:rPr>
              <a:t> </a:t>
            </a:r>
            <a:r>
              <a:rPr lang="vi-VN" sz="2500" dirty="0">
                <a:solidFill>
                  <a:srgbClr val="002060"/>
                </a:solidFill>
              </a:rPr>
              <a:t>đại lý so với cuối năm </a:t>
            </a:r>
            <a:r>
              <a:rPr lang="vi-VN" sz="2500" dirty="0" smtClean="0">
                <a:solidFill>
                  <a:srgbClr val="002060"/>
                </a:solidFill>
              </a:rPr>
              <a:t>20</a:t>
            </a:r>
            <a:r>
              <a:rPr lang="en-US" sz="2500" dirty="0" smtClean="0">
                <a:solidFill>
                  <a:srgbClr val="002060"/>
                </a:solidFill>
              </a:rPr>
              <a:t>19</a:t>
            </a:r>
            <a:r>
              <a:rPr lang="vi-VN" sz="2500" dirty="0" smtClean="0">
                <a:solidFill>
                  <a:srgbClr val="002060"/>
                </a:solidFill>
              </a:rPr>
              <a:t>);</a:t>
            </a:r>
            <a:endParaRPr lang="en-US" sz="2500" dirty="0">
              <a:solidFill>
                <a:srgbClr val="002060"/>
              </a:solidFill>
            </a:endParaRPr>
          </a:p>
          <a:p>
            <a:pPr algn="just"/>
            <a:r>
              <a:rPr lang="vi-VN" sz="2500" dirty="0" smtClean="0">
                <a:solidFill>
                  <a:srgbClr val="002060"/>
                </a:solidFill>
              </a:rPr>
              <a:t>  </a:t>
            </a:r>
            <a:endParaRPr lang="en-US" sz="2500" dirty="0">
              <a:solidFill>
                <a:srgbClr val="002060"/>
              </a:solidFill>
            </a:endParaRPr>
          </a:p>
          <a:p>
            <a:pPr algn="just"/>
            <a:endParaRPr lang="en-US" sz="2500" dirty="0">
              <a:solidFill>
                <a:srgbClr val="002060"/>
              </a:solidFill>
            </a:endParaRPr>
          </a:p>
          <a:p>
            <a:pPr algn="just"/>
            <a:endParaRPr lang="en-US" sz="2500" dirty="0">
              <a:solidFill>
                <a:srgbClr val="002060"/>
              </a:solidFill>
            </a:endParaRPr>
          </a:p>
        </p:txBody>
      </p:sp>
      <p:grpSp>
        <p:nvGrpSpPr>
          <p:cNvPr id="19458" name="Group 19"/>
          <p:cNvGrpSpPr>
            <a:grpSpLocks/>
          </p:cNvGrpSpPr>
          <p:nvPr/>
        </p:nvGrpSpPr>
        <p:grpSpPr bwMode="auto">
          <a:xfrm>
            <a:off x="304800" y="457200"/>
            <a:ext cx="8534402" cy="685800"/>
            <a:chOff x="1782108" y="228600"/>
            <a:chExt cx="4542493"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782109" y="336551"/>
              <a:ext cx="4542492" cy="615553"/>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a:t>
              </a:r>
              <a:r>
                <a:rPr lang="vi-VN" sz="2400" b="1">
                  <a:solidFill>
                    <a:schemeClr val="bg1"/>
                  </a:solidFill>
                </a:rPr>
                <a:t>Hiện trạng hạ tầng mạng lưới và dịch vụ viễn </a:t>
              </a:r>
              <a:r>
                <a:rPr lang="vi-VN" sz="2400" b="1" smtClean="0">
                  <a:solidFill>
                    <a:schemeClr val="bg1"/>
                  </a:solidFill>
                </a:rPr>
                <a:t>thông</a:t>
              </a:r>
              <a:endParaRPr lang="en-US" sz="2400" b="1">
                <a:solidFill>
                  <a:schemeClr val="bg1"/>
                </a:solidFill>
                <a:cs typeface="Times New Roman" pitchFamily="18" charset="0"/>
              </a:endParaRPr>
            </a:p>
          </p:txBody>
        </p:sp>
      </p:grpSp>
    </p:spTree>
    <p:extLst>
      <p:ext uri="{BB962C8B-B14F-4D97-AF65-F5344CB8AC3E}">
        <p14:creationId xmlns:p14="http://schemas.microsoft.com/office/powerpoint/2010/main" val="1327599152"/>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 calcmode="lin" valueType="num">
                                      <p:cBhvr additive="base">
                                        <p:cTn id="22" dur="500" fill="hold"/>
                                        <p:tgtEl>
                                          <p:spTgt spid="1945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945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F76DD0EEA9EDF408EA9CAF807026CA8" ma:contentTypeVersion="0" ma:contentTypeDescription="Create a new document." ma:contentTypeScope="" ma:versionID="01f16fe42e32de103311fcd363865c4b">
  <xsd:schema xmlns:xsd="http://www.w3.org/2001/XMLSchema" xmlns:xs="http://www.w3.org/2001/XMLSchema" xmlns:p="http://schemas.microsoft.com/office/2006/metadata/properties" targetNamespace="http://schemas.microsoft.com/office/2006/metadata/properties" ma:root="true" ma:fieldsID="711b5f35d88f7f6ebfe284b0f73f439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3108FB-C011-46DA-967A-54904DB0605F}"/>
</file>

<file path=customXml/itemProps2.xml><?xml version="1.0" encoding="utf-8"?>
<ds:datastoreItem xmlns:ds="http://schemas.openxmlformats.org/officeDocument/2006/customXml" ds:itemID="{2176E308-0711-4B28-B596-63339F62E437}"/>
</file>

<file path=customXml/itemProps3.xml><?xml version="1.0" encoding="utf-8"?>
<ds:datastoreItem xmlns:ds="http://schemas.openxmlformats.org/officeDocument/2006/customXml" ds:itemID="{6A9BDAA4-156A-4821-82A0-6836317C29B7}"/>
</file>

<file path=docProps/app.xml><?xml version="1.0" encoding="utf-8"?>
<Properties xmlns="http://schemas.openxmlformats.org/officeDocument/2006/extended-properties" xmlns:vt="http://schemas.openxmlformats.org/officeDocument/2006/docPropsVTypes">
  <TotalTime>1806</TotalTime>
  <Words>2938</Words>
  <Application>Microsoft Office PowerPoint</Application>
  <PresentationFormat>On-screen Show (4:3)</PresentationFormat>
  <Paragraphs>130</Paragraphs>
  <Slides>24</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Times New Roman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QUẢN LÝ NHÀ NƯỚC  VỀ LĨNH VỰC TẦN SỐ VÔ TUYẾN ĐIỆN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Vanxuan</cp:lastModifiedBy>
  <cp:revision>155</cp:revision>
  <dcterms:created xsi:type="dcterms:W3CDTF">2013-05-23T02:35:16Z</dcterms:created>
  <dcterms:modified xsi:type="dcterms:W3CDTF">2021-03-23T03:08:35Z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0x010100EF76DD0EEA9EDF408EA9CAF807026CA8</vt:lpwstr>
  </property>
</Properties>
</file>