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xlsx" ContentType="application/vnd.openxmlformats-officedocument.spreadsheetml.sheet"/>
  <Override PartName="/ppt/presentation.xml" ContentType="application/vnd.openxmlformats-officedocument.presentationml.presentation.main+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slideLayouts/slideLayout10.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2.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charts/style1.xml" ContentType="application/vnd.ms-office.chartstyle+xml"/>
  <Override PartName="/ppt/notesMasters/notesMaster1.xml" ContentType="application/vnd.openxmlformats-officedocument.presentationml.notesMaster+xml"/>
  <Override PartName="/ppt/charts/colors1.xml" ContentType="application/vnd.ms-office.chartcolorstyle+xml"/>
  <Override PartName="/ppt/charts/chart1.xml" ContentType="application/vnd.openxmlformats-officedocument.drawingml.chart+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0"/>
  </p:notesMasterIdLst>
  <p:handoutMasterIdLst>
    <p:handoutMasterId r:id="rId21"/>
  </p:handoutMasterIdLst>
  <p:sldIdLst>
    <p:sldId id="259" r:id="rId2"/>
    <p:sldId id="260" r:id="rId3"/>
    <p:sldId id="261" r:id="rId4"/>
    <p:sldId id="314" r:id="rId5"/>
    <p:sldId id="320" r:id="rId6"/>
    <p:sldId id="321" r:id="rId7"/>
    <p:sldId id="328" r:id="rId8"/>
    <p:sldId id="315" r:id="rId9"/>
    <p:sldId id="262" r:id="rId10"/>
    <p:sldId id="316" r:id="rId11"/>
    <p:sldId id="317" r:id="rId12"/>
    <p:sldId id="319" r:id="rId13"/>
    <p:sldId id="318" r:id="rId14"/>
    <p:sldId id="323" r:id="rId15"/>
    <p:sldId id="325" r:id="rId16"/>
    <p:sldId id="326" r:id="rId17"/>
    <p:sldId id="324" r:id="rId18"/>
    <p:sldId id="310" r:id="rId19"/>
  </p:sldIdLst>
  <p:sldSz cx="9144000" cy="6858000" type="screen4x3"/>
  <p:notesSz cx="6797675" cy="9928225"/>
  <p:embeddedFontLst>
    <p:embeddedFont>
      <p:font typeface="Calibri" panose="020F0502020204030204" pitchFamily="34" charset="0"/>
      <p:regular r:id="rId22"/>
      <p:bold r:id="rId23"/>
      <p:italic r:id="rId24"/>
      <p:boldItalic r:id="rId25"/>
    </p:embeddedFont>
  </p:embeddedFontLst>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B70"/>
    <a:srgbClr val="264D9A"/>
    <a:srgbClr val="002060"/>
    <a:srgbClr val="E11E09"/>
    <a:srgbClr val="002DBC"/>
    <a:srgbClr val="FFFF99"/>
    <a:srgbClr val="00CCFF"/>
    <a:srgbClr val="0020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72141" autoAdjust="0"/>
  </p:normalViewPr>
  <p:slideViewPr>
    <p:cSldViewPr>
      <p:cViewPr varScale="1">
        <p:scale>
          <a:sx n="66" d="100"/>
          <a:sy n="66" d="100"/>
        </p:scale>
        <p:origin x="169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0" d="100"/>
          <a:sy n="50" d="100"/>
        </p:scale>
        <p:origin x="1950" y="36"/>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viewProps" Target="viewProps.xml"/><Relationship Id="rId30"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001B70"/>
                </a:solidFill>
                <a:latin typeface="Times New Roman" panose="02020603050405020304" pitchFamily="18" charset="0"/>
                <a:ea typeface="+mn-ea"/>
                <a:cs typeface="Times New Roman" panose="02020603050405020304" pitchFamily="18" charset="0"/>
              </a:defRPr>
            </a:pPr>
            <a:r>
              <a:rPr lang="en-US" sz="2500" b="1" smtClean="0">
                <a:solidFill>
                  <a:srgbClr val="001B70"/>
                </a:solidFill>
                <a:latin typeface="Times New Roman" panose="02020603050405020304" pitchFamily="18" charset="0"/>
                <a:cs typeface="Times New Roman" panose="02020603050405020304" pitchFamily="18" charset="0"/>
              </a:rPr>
              <a:t>Nhân</a:t>
            </a:r>
            <a:r>
              <a:rPr lang="en-US" sz="2500" b="1" baseline="0" smtClean="0">
                <a:solidFill>
                  <a:srgbClr val="001B70"/>
                </a:solidFill>
                <a:latin typeface="Times New Roman" panose="02020603050405020304" pitchFamily="18" charset="0"/>
                <a:cs typeface="Times New Roman" panose="02020603050405020304" pitchFamily="18" charset="0"/>
              </a:rPr>
              <a:t> lực mạng bưu chính</a:t>
            </a:r>
          </a:p>
          <a:p>
            <a:pPr>
              <a:defRPr>
                <a:solidFill>
                  <a:srgbClr val="001B70"/>
                </a:solidFill>
                <a:latin typeface="Times New Roman" panose="02020603050405020304" pitchFamily="18" charset="0"/>
                <a:cs typeface="Times New Roman" panose="02020603050405020304" pitchFamily="18" charset="0"/>
              </a:defRPr>
            </a:pPr>
            <a:endParaRPr lang="en-US">
              <a:solidFill>
                <a:srgbClr val="001B70"/>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001B70"/>
              </a:solidFill>
              <a:latin typeface="Times New Roman" panose="02020603050405020304" pitchFamily="18" charset="0"/>
              <a:ea typeface="+mn-ea"/>
              <a:cs typeface="Times New Roman" panose="02020603050405020304" pitchFamily="18" charset="0"/>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74FC-4CA6-BF73-CF35C1A8AC34}"/>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74FC-4CA6-BF73-CF35C1A8AC34}"/>
              </c:ext>
            </c:extLst>
          </c:dPt>
          <c:dLbls>
            <c:dLbl>
              <c:idx val="0"/>
              <c:tx>
                <c:rich>
                  <a:bodyPr rot="0" spcFirstLastPara="1" vertOverflow="ellipsis" vert="horz" wrap="square" lIns="38100" tIns="19050" rIns="38100" bIns="19050" anchor="ctr" anchorCtr="1">
                    <a:spAutoFit/>
                  </a:bodyPr>
                  <a:lstStyle/>
                  <a:p>
                    <a:pPr>
                      <a:defRPr sz="4000" b="0" i="0" u="none" strike="noStrike" kern="1200" baseline="0">
                        <a:solidFill>
                          <a:srgbClr val="001B70"/>
                        </a:solidFill>
                        <a:latin typeface="Times New Roman" panose="02020603050405020304" pitchFamily="18" charset="0"/>
                        <a:ea typeface="+mn-ea"/>
                        <a:cs typeface="Times New Roman" panose="02020603050405020304" pitchFamily="18" charset="0"/>
                      </a:defRPr>
                    </a:pPr>
                    <a:r>
                      <a:rPr lang="en-US" dirty="0" smtClean="0"/>
                      <a:t>329</a:t>
                    </a:r>
                    <a:endParaRPr lang="en-US" dirty="0"/>
                  </a:p>
                </c:rich>
              </c:tx>
              <c:spPr>
                <a:noFill/>
                <a:ln>
                  <a:noFill/>
                </a:ln>
                <a:effectLst/>
              </c:spPr>
              <c:txPr>
                <a:bodyPr rot="0" spcFirstLastPara="1" vertOverflow="ellipsis" vert="horz" wrap="square" lIns="38100" tIns="19050" rIns="38100" bIns="19050" anchor="ctr" anchorCtr="1">
                  <a:spAutoFit/>
                </a:bodyPr>
                <a:lstStyle/>
                <a:p>
                  <a:pPr>
                    <a:defRPr sz="4000" b="0" i="0" u="none" strike="noStrike" kern="1200" baseline="0">
                      <a:solidFill>
                        <a:srgbClr val="001B70"/>
                      </a:solidFill>
                      <a:latin typeface="Times New Roman" panose="02020603050405020304" pitchFamily="18" charset="0"/>
                      <a:ea typeface="+mn-ea"/>
                      <a:cs typeface="Times New Roman" panose="02020603050405020304" pitchFamily="18" charset="0"/>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4FC-4CA6-BF73-CF35C1A8AC34}"/>
                </c:ext>
              </c:extLst>
            </c:dLbl>
            <c:dLbl>
              <c:idx val="1"/>
              <c:tx>
                <c:rich>
                  <a:bodyPr rot="0" spcFirstLastPara="1" vertOverflow="ellipsis" vert="horz" wrap="square" lIns="38100" tIns="19050" rIns="38100" bIns="19050" anchor="ctr" anchorCtr="1">
                    <a:spAutoFit/>
                  </a:bodyPr>
                  <a:lstStyle/>
                  <a:p>
                    <a:pPr>
                      <a:defRPr sz="4000" b="0" i="0" u="none" strike="noStrike" kern="1200" baseline="0">
                        <a:solidFill>
                          <a:srgbClr val="001B70"/>
                        </a:solidFill>
                        <a:latin typeface="Times New Roman" panose="02020603050405020304" pitchFamily="18" charset="0"/>
                        <a:ea typeface="+mn-ea"/>
                        <a:cs typeface="Times New Roman" panose="02020603050405020304" pitchFamily="18" charset="0"/>
                      </a:defRPr>
                    </a:pPr>
                    <a:r>
                      <a:rPr lang="en-US" dirty="0" smtClean="0"/>
                      <a:t>455</a:t>
                    </a:r>
                    <a:endParaRPr lang="en-US" dirty="0"/>
                  </a:p>
                </c:rich>
              </c:tx>
              <c:spPr>
                <a:noFill/>
                <a:ln>
                  <a:noFill/>
                </a:ln>
                <a:effectLst/>
              </c:spPr>
              <c:txPr>
                <a:bodyPr rot="0" spcFirstLastPara="1" vertOverflow="ellipsis" vert="horz" wrap="square" lIns="38100" tIns="19050" rIns="38100" bIns="19050" anchor="ctr" anchorCtr="1">
                  <a:spAutoFit/>
                </a:bodyPr>
                <a:lstStyle/>
                <a:p>
                  <a:pPr>
                    <a:defRPr sz="4000" b="0" i="0" u="none" strike="noStrike" kern="1200" baseline="0">
                      <a:solidFill>
                        <a:srgbClr val="001B70"/>
                      </a:solidFill>
                      <a:latin typeface="Times New Roman" panose="02020603050405020304" pitchFamily="18" charset="0"/>
                      <a:ea typeface="+mn-ea"/>
                      <a:cs typeface="Times New Roman" panose="02020603050405020304" pitchFamily="18" charset="0"/>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4FC-4CA6-BF73-CF35C1A8AC34}"/>
                </c:ext>
              </c:extLst>
            </c:dLbl>
            <c:spPr>
              <a:noFill/>
              <a:ln>
                <a:noFill/>
              </a:ln>
              <a:effectLst/>
            </c:spPr>
            <c:txPr>
              <a:bodyPr rot="0" spcFirstLastPara="1" vertOverflow="ellipsis" vert="horz" wrap="square" lIns="38100" tIns="19050" rIns="38100" bIns="19050" anchor="ctr" anchorCtr="1">
                <a:spAutoFit/>
              </a:bodyPr>
              <a:lstStyle/>
              <a:p>
                <a:pPr>
                  <a:defRPr sz="40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1 Nhân lực Bưu điện tỉnh</c:v>
                </c:pt>
                <c:pt idx="1">
                  <c:v>2 Nhân lực mạng bưu chính khác</c:v>
                </c:pt>
              </c:strCache>
            </c:strRef>
          </c:cat>
          <c:val>
            <c:numRef>
              <c:f>Sheet1!$B$2:$B$3</c:f>
              <c:numCache>
                <c:formatCode>General</c:formatCode>
                <c:ptCount val="2"/>
                <c:pt idx="0">
                  <c:v>425</c:v>
                </c:pt>
                <c:pt idx="1">
                  <c:v>311</c:v>
                </c:pt>
              </c:numCache>
            </c:numRef>
          </c:val>
          <c:extLst>
            <c:ext xmlns:c16="http://schemas.microsoft.com/office/drawing/2014/chart" uri="{C3380CC4-5D6E-409C-BE32-E72D297353CC}">
              <c16:uniqueId val="{00000004-74FC-4CA6-BF73-CF35C1A8AC34}"/>
            </c:ext>
          </c:extLst>
        </c:ser>
        <c:dLbls>
          <c:dLblPos val="bestFit"/>
          <c:showLegendKey val="0"/>
          <c:showVal val="1"/>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438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438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2207CE05-B1D0-4D34-B63E-D846BFBBDF3E}" type="datetimeFigureOut">
              <a:rPr lang="en-US"/>
              <a:pPr>
                <a:defRPr/>
              </a:pPr>
              <a:t>3/23/2021</a:t>
            </a:fld>
            <a:endParaRPr lang="en-US"/>
          </a:p>
        </p:txBody>
      </p:sp>
      <p:sp>
        <p:nvSpPr>
          <p:cNvPr id="144388"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4389"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3A9EB28-2A9D-4BDB-91FC-E05E160F5E59}" type="slidenum">
              <a:rPr lang="en-US"/>
              <a:pPr>
                <a:defRPr/>
              </a:pPr>
              <a:t>‹#›</a:t>
            </a:fld>
            <a:endParaRPr lang="en-US"/>
          </a:p>
        </p:txBody>
      </p:sp>
    </p:spTree>
    <p:extLst>
      <p:ext uri="{BB962C8B-B14F-4D97-AF65-F5344CB8AC3E}">
        <p14:creationId xmlns:p14="http://schemas.microsoft.com/office/powerpoint/2010/main" val="2364614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C84532E0-71D4-44CA-8DD1-7A0D50447A7D}" type="datetimeFigureOut">
              <a:rPr lang="en-US"/>
              <a:pPr>
                <a:defRPr/>
              </a:pPr>
              <a:t>3/23/2021</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F8834685-690E-4D0C-BF34-C644E5CC81FF}" type="slidenum">
              <a:rPr lang="en-US"/>
              <a:pPr>
                <a:defRPr/>
              </a:pPr>
              <a:t>‹#›</a:t>
            </a:fld>
            <a:endParaRPr lang="en-US"/>
          </a:p>
        </p:txBody>
      </p:sp>
    </p:spTree>
    <p:extLst>
      <p:ext uri="{BB962C8B-B14F-4D97-AF65-F5344CB8AC3E}">
        <p14:creationId xmlns:p14="http://schemas.microsoft.com/office/powerpoint/2010/main" val="33232120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TextEdit="1"/>
          </p:cNvSpPr>
          <p:nvPr>
            <p:ph type="sldImg"/>
          </p:nvPr>
        </p:nvSpPr>
        <p:spPr bwMode="auto">
          <a:noFill/>
          <a:ln>
            <a:solidFill>
              <a:srgbClr val="000000"/>
            </a:solidFill>
            <a:miter lim="800000"/>
            <a:headEnd/>
            <a:tailEnd/>
          </a:ln>
        </p:spPr>
      </p:sp>
      <p:sp>
        <p:nvSpPr>
          <p:cNvPr id="16386" name="Rectangle 3"/>
          <p:cNvSpPr>
            <a:spLocks noGrp="1"/>
          </p:cNvSpPr>
          <p:nvPr>
            <p:ph type="body" idx="1"/>
          </p:nvPr>
        </p:nvSpPr>
        <p:spPr bwMode="auto">
          <a:noFill/>
        </p:spPr>
        <p:txBody>
          <a:bodyPr/>
          <a:lstStyle/>
          <a:p>
            <a:r>
              <a:rPr lang="en-US" smtClean="0"/>
              <a:t>GSDHHD</a:t>
            </a:r>
          </a:p>
        </p:txBody>
      </p:sp>
    </p:spTree>
    <p:extLst>
      <p:ext uri="{BB962C8B-B14F-4D97-AF65-F5344CB8AC3E}">
        <p14:creationId xmlns:p14="http://schemas.microsoft.com/office/powerpoint/2010/main" val="1791733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a:lstStyle/>
          <a:p>
            <a:fld id="{E06765CD-A050-4A8B-AEFD-209B5852E181}" type="slidenum">
              <a:rPr lang="en-US" smtClean="0"/>
              <a:pPr/>
              <a:t>10</a:t>
            </a:fld>
            <a:endParaRPr lang="en-US" smtClean="0"/>
          </a:p>
        </p:txBody>
      </p:sp>
    </p:spTree>
    <p:extLst>
      <p:ext uri="{BB962C8B-B14F-4D97-AF65-F5344CB8AC3E}">
        <p14:creationId xmlns:p14="http://schemas.microsoft.com/office/powerpoint/2010/main" val="1652952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a:lstStyle/>
          <a:p>
            <a:fld id="{E06765CD-A050-4A8B-AEFD-209B5852E181}" type="slidenum">
              <a:rPr lang="en-US" smtClean="0"/>
              <a:pPr/>
              <a:t>11</a:t>
            </a:fld>
            <a:endParaRPr lang="en-US" smtClean="0"/>
          </a:p>
        </p:txBody>
      </p:sp>
    </p:spTree>
    <p:extLst>
      <p:ext uri="{BB962C8B-B14F-4D97-AF65-F5344CB8AC3E}">
        <p14:creationId xmlns:p14="http://schemas.microsoft.com/office/powerpoint/2010/main" val="23652220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a:lstStyle/>
          <a:p>
            <a:fld id="{E06765CD-A050-4A8B-AEFD-209B5852E181}" type="slidenum">
              <a:rPr lang="en-US" smtClean="0"/>
              <a:pPr/>
              <a:t>12</a:t>
            </a:fld>
            <a:endParaRPr lang="en-US" smtClean="0"/>
          </a:p>
        </p:txBody>
      </p:sp>
    </p:spTree>
    <p:extLst>
      <p:ext uri="{BB962C8B-B14F-4D97-AF65-F5344CB8AC3E}">
        <p14:creationId xmlns:p14="http://schemas.microsoft.com/office/powerpoint/2010/main" val="629546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a:normAutofit fontScale="70000" lnSpcReduction="20000"/>
          </a:bodyPr>
          <a:lstStyle/>
          <a:p>
            <a:r>
              <a:rPr lang="en-US" sz="1200" kern="1200" dirty="0" smtClean="0">
                <a:solidFill>
                  <a:schemeClr val="tx1"/>
                </a:solidFill>
                <a:effectLst/>
                <a:latin typeface="Times New Roman" pitchFamily="18" charset="0"/>
                <a:ea typeface="+mn-ea"/>
                <a:cs typeface="+mn-cs"/>
              </a:rPr>
              <a:t>1) Tham mưu kiểm tra, giám sát việc sử dụng, khai thác hiệu quả mạng bưu chính công cộng:</a:t>
            </a:r>
          </a:p>
          <a:p>
            <a:r>
              <a:rPr lang="en-US" sz="1200" i="1" kern="1200" dirty="0" smtClean="0">
                <a:solidFill>
                  <a:schemeClr val="tx1"/>
                </a:solidFill>
                <a:effectLst/>
                <a:latin typeface="Times New Roman" pitchFamily="18" charset="0"/>
                <a:ea typeface="+mn-ea"/>
                <a:cs typeface="+mn-cs"/>
              </a:rPr>
              <a:t>a) Đối với Điểm Bưu điện - Văn hóa xã:</a:t>
            </a:r>
            <a:endParaRPr lang="en-US" sz="1200" kern="1200" dirty="0" smtClean="0">
              <a:solidFill>
                <a:schemeClr val="tx1"/>
              </a:solidFill>
              <a:effectLst/>
              <a:latin typeface="Times New Roman" pitchFamily="18" charset="0"/>
              <a:ea typeface="+mn-ea"/>
              <a:cs typeface="+mn-cs"/>
            </a:endParaRPr>
          </a:p>
          <a:p>
            <a:r>
              <a:rPr lang="en-US" sz="1200" kern="1200" dirty="0" smtClean="0">
                <a:solidFill>
                  <a:schemeClr val="tx1"/>
                </a:solidFill>
                <a:effectLst/>
                <a:latin typeface="Times New Roman" pitchFamily="18" charset="0"/>
                <a:ea typeface="+mn-ea"/>
                <a:cs typeface="+mn-cs"/>
              </a:rPr>
              <a:t>- Việc luân chuyển sách, báo giữa điểm Bưu điện - Văn hóa xã và thư viện xã, giữa điểm Bưu điện - Văn hóa xã và Tủ sách pháp luật xã và ngược lại.</a:t>
            </a:r>
          </a:p>
          <a:p>
            <a:r>
              <a:rPr lang="en-US" sz="1200" kern="1200" dirty="0" smtClean="0">
                <a:solidFill>
                  <a:schemeClr val="tx1"/>
                </a:solidFill>
                <a:effectLst/>
                <a:latin typeface="Times New Roman" pitchFamily="18" charset="0"/>
                <a:ea typeface="+mn-ea"/>
                <a:cs typeface="+mn-cs"/>
              </a:rPr>
              <a:t>- Việc cung ứng dịch vụ bưu chính công ích điểm Bưu điện - Văn hóa xã phải đáp ứng các chỉ tiêu tướng ứng được quy định tại chuẩn kỹ thuật quốc gia </a:t>
            </a:r>
            <a:r>
              <a:rPr lang="vi-VN" sz="1200" kern="1200" dirty="0" smtClean="0">
                <a:solidFill>
                  <a:schemeClr val="tx1"/>
                </a:solidFill>
                <a:effectLst/>
                <a:latin typeface="Times New Roman" pitchFamily="18" charset="0"/>
                <a:ea typeface="+mn-ea"/>
                <a:cs typeface="+mn-cs"/>
              </a:rPr>
              <a:t>QCVN 01:2015/BTTTT</a:t>
            </a:r>
            <a:r>
              <a:rPr lang="en-US" sz="1200" kern="1200" dirty="0" smtClean="0">
                <a:solidFill>
                  <a:schemeClr val="tx1"/>
                </a:solidFill>
                <a:effectLst/>
                <a:latin typeface="Times New Roman" pitchFamily="18" charset="0"/>
                <a:ea typeface="+mn-ea"/>
                <a:cs typeface="+mn-cs"/>
              </a:rPr>
              <a:t> như: Thời gian phục vụ tại các điểm phục vụ (tối thiểu 04 giờ/ngày làm việc), việc tổ chức niêm yết “Bản công bố hợp quy” và “Danh mục chỉ tiêu chất lượng dịch vụ bưu chính công ích” tại nơi dễ dàng đọc được (trừ các điểm phục vụ là thùng thư công cộng độc lập).</a:t>
            </a:r>
          </a:p>
          <a:p>
            <a:r>
              <a:rPr lang="en-US" sz="1200" i="1" kern="1200" dirty="0" smtClean="0">
                <a:solidFill>
                  <a:schemeClr val="tx1"/>
                </a:solidFill>
                <a:effectLst/>
                <a:latin typeface="Times New Roman" pitchFamily="18" charset="0"/>
                <a:ea typeface="+mn-ea"/>
                <a:cs typeface="+mn-cs"/>
              </a:rPr>
              <a:t>b) Đối với mạng bưu chính phục vụ cơ quan Đảng, Nhà nước:</a:t>
            </a:r>
            <a:endParaRPr lang="en-US" sz="1200" kern="1200" dirty="0" smtClean="0">
              <a:solidFill>
                <a:schemeClr val="tx1"/>
              </a:solidFill>
              <a:effectLst/>
              <a:latin typeface="Times New Roman" pitchFamily="18" charset="0"/>
              <a:ea typeface="+mn-ea"/>
              <a:cs typeface="+mn-cs"/>
            </a:endParaRPr>
          </a:p>
          <a:p>
            <a:r>
              <a:rPr lang="en-US" sz="1200" kern="1200" dirty="0" smtClean="0">
                <a:solidFill>
                  <a:schemeClr val="tx1"/>
                </a:solidFill>
                <a:effectLst/>
                <a:latin typeface="Times New Roman" pitchFamily="18" charset="0"/>
                <a:ea typeface="+mn-ea"/>
                <a:cs typeface="+mn-cs"/>
              </a:rPr>
              <a:t>Phối hợp với Bưu điện </a:t>
            </a:r>
            <a:r>
              <a:rPr lang="en-US" sz="1200" kern="1200" dirty="0" err="1" smtClean="0">
                <a:solidFill>
                  <a:schemeClr val="tx1"/>
                </a:solidFill>
                <a:effectLst/>
                <a:latin typeface="Times New Roman" pitchFamily="18" charset="0"/>
                <a:ea typeface="+mn-ea"/>
                <a:cs typeface="+mn-cs"/>
              </a:rPr>
              <a:t>tỉnh</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Hà</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Tĩnh</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tuyên</a:t>
            </a:r>
            <a:r>
              <a:rPr lang="en-US" sz="1200" kern="1200" dirty="0" smtClean="0">
                <a:solidFill>
                  <a:schemeClr val="tx1"/>
                </a:solidFill>
                <a:effectLst/>
                <a:latin typeface="Times New Roman" pitchFamily="18" charset="0"/>
                <a:ea typeface="+mn-ea"/>
                <a:cs typeface="+mn-cs"/>
              </a:rPr>
              <a:t> truyền, hướng dẫn cho các cơ quan cơ quan cấp huyện có tên tại Phụ lục II kèm theo Quyết định 55/2016/QĐ-TTg phải sử dụng dịch vụ bưu chính KT1 khi gửi tài liệu, vật mang bí mật nhà nước và phải tuân thủ các quy định của pháp luật về bảo vệ bí mật nhà nước.</a:t>
            </a:r>
          </a:p>
          <a:p>
            <a:r>
              <a:rPr lang="en-US" sz="1200" i="1" kern="1200" dirty="0" smtClean="0">
                <a:solidFill>
                  <a:schemeClr val="tx1"/>
                </a:solidFill>
                <a:effectLst/>
                <a:latin typeface="Times New Roman" pitchFamily="18" charset="0"/>
                <a:ea typeface="+mn-ea"/>
                <a:cs typeface="+mn-cs"/>
              </a:rPr>
              <a:t>2) Triển khai dịch vụ tiếp nhận, chuyển trả thủ tục hành chính qua bưu chính công ích (Quy định chi tiết tại </a:t>
            </a:r>
            <a:r>
              <a:rPr lang="vi-VN" sz="1200" i="1" kern="1200" dirty="0" smtClean="0">
                <a:solidFill>
                  <a:schemeClr val="tx1"/>
                </a:solidFill>
                <a:effectLst/>
                <a:latin typeface="Times New Roman" pitchFamily="18" charset="0"/>
                <a:ea typeface="+mn-ea"/>
                <a:cs typeface="+mn-cs"/>
              </a:rPr>
              <a:t>Công văn số 5905/UBND-NC ngày 26/12/2016</a:t>
            </a:r>
            <a:r>
              <a:rPr lang="en-US" sz="1200" i="1" kern="1200" dirty="0" smtClean="0">
                <a:solidFill>
                  <a:schemeClr val="tx1"/>
                </a:solidFill>
                <a:effectLst/>
                <a:latin typeface="Times New Roman" pitchFamily="18" charset="0"/>
                <a:ea typeface="+mn-ea"/>
                <a:cs typeface="+mn-cs"/>
              </a:rPr>
              <a:t> của UBND tỉnh). Lưu ý một số nội dung:</a:t>
            </a:r>
            <a:endParaRPr lang="en-US" sz="1200" kern="1200" dirty="0" smtClean="0">
              <a:solidFill>
                <a:schemeClr val="tx1"/>
              </a:solidFill>
              <a:effectLst/>
              <a:latin typeface="Times New Roman" pitchFamily="18" charset="0"/>
              <a:ea typeface="+mn-ea"/>
              <a:cs typeface="+mn-cs"/>
            </a:endParaRPr>
          </a:p>
          <a:p>
            <a:r>
              <a:rPr lang="en-US" sz="1200" kern="1200" dirty="0" smtClean="0">
                <a:solidFill>
                  <a:schemeClr val="tx1"/>
                </a:solidFill>
                <a:effectLst/>
                <a:latin typeface="Times New Roman" pitchFamily="18" charset="0"/>
                <a:ea typeface="+mn-ea"/>
                <a:cs typeface="+mn-cs"/>
              </a:rPr>
              <a:t>- UBND cấp huyện phải có hợp đồng giao kết đầy đủ, rõ ràng với doanh nghiệp cung ứng dịch vụ bưu chính công ích (Bưu điện </a:t>
            </a:r>
            <a:r>
              <a:rPr lang="en-US" sz="1200" kern="1200" dirty="0" err="1" smtClean="0">
                <a:solidFill>
                  <a:schemeClr val="tx1"/>
                </a:solidFill>
                <a:effectLst/>
                <a:latin typeface="Times New Roman" pitchFamily="18" charset="0"/>
                <a:ea typeface="+mn-ea"/>
                <a:cs typeface="+mn-cs"/>
              </a:rPr>
              <a:t>tỉnh</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Hà</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Tĩnh</a:t>
            </a:r>
            <a:r>
              <a:rPr lang="en-US" sz="1200" kern="1200" dirty="0" smtClean="0">
                <a:solidFill>
                  <a:schemeClr val="tx1"/>
                </a:solidFill>
                <a:effectLst/>
                <a:latin typeface="Times New Roman" pitchFamily="18" charset="0"/>
                <a:ea typeface="+mn-ea"/>
                <a:cs typeface="+mn-cs"/>
              </a:rPr>
              <a:t>).</a:t>
            </a:r>
          </a:p>
          <a:p>
            <a:r>
              <a:rPr lang="en-US" sz="1200" kern="1200" dirty="0" smtClean="0">
                <a:solidFill>
                  <a:schemeClr val="tx1"/>
                </a:solidFill>
                <a:effectLst/>
                <a:latin typeface="Times New Roman" pitchFamily="18" charset="0"/>
                <a:ea typeface="+mn-ea"/>
                <a:cs typeface="+mn-cs"/>
              </a:rPr>
              <a:t>- Hướng dẫn, tập huấn cho Bưu điện tỉnh về việc nhận, gửi hồ sơ, trả kết quả giải quyết thủ tục hành chính qua dịch vụ bưu chính công ích cho tổ chức, cá nhân.</a:t>
            </a:r>
          </a:p>
          <a:p>
            <a:r>
              <a:rPr lang="en-US" sz="1200" kern="1200" dirty="0" smtClean="0">
                <a:solidFill>
                  <a:schemeClr val="tx1"/>
                </a:solidFill>
                <a:effectLst/>
                <a:latin typeface="Times New Roman" pitchFamily="18" charset="0"/>
                <a:ea typeface="+mn-ea"/>
                <a:cs typeface="+mn-cs"/>
              </a:rPr>
              <a:t>- Tăng cường công tác kiểm tra, giám sát việc thực hiện các quy định của pháp luật có liên quan đến hoạt động tiếp nhận hồ sơ, trả kết qủa giải quyết TTHC qua dịch vụ BCCI của đơn vị, địa phương trên địa bàn quản lý. Đặc biệt, việc đảm bảo chất lượng dịch vụ, an ninh, an toàn trong cung ứng dịch vụ này của Bưu điện tỉnh theo quy định tại Thông tư số 17/2017/TT-BTTTT ngày 23/6/2017 của Bộ TT&amp;TT “Quy định một số nội dung và biện pháp thi hành Quyết định số 45/2016/QĐ-TTg ngày 19 tháng 10 năm 2016 của Thủ tướng Chính phủ về việc tiếp nhận hồ sơ, trả kết quả giải quyết thủ tục hành chính qua dịch vụ bưu chính công ích”.</a:t>
            </a:r>
          </a:p>
          <a:p>
            <a:r>
              <a:rPr lang="en-US" sz="1200" kern="1200" dirty="0" smtClean="0">
                <a:solidFill>
                  <a:schemeClr val="tx1"/>
                </a:solidFill>
                <a:effectLst/>
                <a:latin typeface="Times New Roman" pitchFamily="18" charset="0"/>
                <a:ea typeface="+mn-ea"/>
                <a:cs typeface="+mn-cs"/>
              </a:rPr>
              <a:t>- Triển khai thí điểm Đề án chuyển giao một số nhiệm vụ, dịch vụ hành chính công trên địa bàn </a:t>
            </a:r>
            <a:r>
              <a:rPr lang="en-US" sz="1200" kern="1200" dirty="0" err="1" smtClean="0">
                <a:solidFill>
                  <a:schemeClr val="tx1"/>
                </a:solidFill>
                <a:effectLst/>
                <a:latin typeface="Times New Roman" pitchFamily="18" charset="0"/>
                <a:ea typeface="+mn-ea"/>
                <a:cs typeface="+mn-cs"/>
              </a:rPr>
              <a:t>tỉnh</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Hà</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Tĩnh</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theo</a:t>
            </a:r>
            <a:r>
              <a:rPr lang="en-US" sz="1200" kern="1200" dirty="0" smtClean="0">
                <a:solidFill>
                  <a:schemeClr val="tx1"/>
                </a:solidFill>
                <a:effectLst/>
                <a:latin typeface="Times New Roman" pitchFamily="18" charset="0"/>
                <a:ea typeface="+mn-ea"/>
                <a:cs typeface="+mn-cs"/>
              </a:rPr>
              <a:t> nội dung Thông báo số 49/TB-VP ngày 10/5/2019 của Văn phòng UBND </a:t>
            </a:r>
            <a:r>
              <a:rPr lang="en-US" sz="1200" kern="1200" dirty="0" err="1" smtClean="0">
                <a:solidFill>
                  <a:schemeClr val="tx1"/>
                </a:solidFill>
                <a:effectLst/>
                <a:latin typeface="Times New Roman" pitchFamily="18" charset="0"/>
                <a:ea typeface="+mn-ea"/>
                <a:cs typeface="+mn-cs"/>
              </a:rPr>
              <a:t>tỉnh</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Hà</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Tĩnh</a:t>
            </a:r>
            <a:r>
              <a:rPr lang="en-US" sz="1200" kern="1200" dirty="0" smtClean="0">
                <a:solidFill>
                  <a:schemeClr val="tx1"/>
                </a:solidFill>
                <a:effectLst/>
                <a:latin typeface="Times New Roman" pitchFamily="18" charset="0"/>
                <a:ea typeface="+mn-ea"/>
                <a:cs typeface="+mn-cs"/>
              </a:rPr>
              <a:t> về việc thông báo “Kết luận của đồng chí Nguyễn Đức Hoàng, Phó Chủ tịch UBND tỉnh, tại buổi làm việc với Bưu điện tỉnh về Đề án chuyển giao một số nhiệm vụ, dịch vụ hành chính công trên địa bàn </a:t>
            </a:r>
            <a:r>
              <a:rPr lang="en-US" sz="1200" kern="1200" dirty="0" err="1" smtClean="0">
                <a:solidFill>
                  <a:schemeClr val="tx1"/>
                </a:solidFill>
                <a:effectLst/>
                <a:latin typeface="Times New Roman" pitchFamily="18" charset="0"/>
                <a:ea typeface="+mn-ea"/>
                <a:cs typeface="+mn-cs"/>
              </a:rPr>
              <a:t>tỉnh</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Hà</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Tĩnh</a:t>
            </a:r>
            <a:r>
              <a:rPr lang="en-US" sz="1200" kern="1200" dirty="0" smtClean="0">
                <a:solidFill>
                  <a:schemeClr val="tx1"/>
                </a:solidFill>
                <a:effectLst/>
                <a:latin typeface="Times New Roman" pitchFamily="18" charset="0"/>
                <a:ea typeface="+mn-ea"/>
                <a:cs typeface="+mn-cs"/>
              </a:rPr>
              <a:t> sang Bưu điện”.</a:t>
            </a:r>
          </a:p>
          <a:p>
            <a:r>
              <a:rPr lang="en-US" sz="1200" i="1" kern="1200" dirty="0" smtClean="0">
                <a:solidFill>
                  <a:schemeClr val="tx1"/>
                </a:solidFill>
                <a:effectLst/>
                <a:latin typeface="Times New Roman" pitchFamily="18" charset="0"/>
                <a:ea typeface="+mn-ea"/>
                <a:cs typeface="+mn-cs"/>
              </a:rPr>
              <a:t>3) Tham mưu tổ chức công tác bảo vệ an toàn, an ninh thông tin trong các hoạt động bưu chính:</a:t>
            </a:r>
            <a:endParaRPr lang="en-US" sz="1200" kern="1200" dirty="0" smtClean="0">
              <a:solidFill>
                <a:schemeClr val="tx1"/>
              </a:solidFill>
              <a:effectLst/>
              <a:latin typeface="Times New Roman" pitchFamily="18" charset="0"/>
              <a:ea typeface="+mn-ea"/>
              <a:cs typeface="+mn-cs"/>
            </a:endParaRPr>
          </a:p>
          <a:p>
            <a:r>
              <a:rPr lang="en-US" sz="1200" kern="1200" dirty="0" smtClean="0">
                <a:solidFill>
                  <a:schemeClr val="tx1"/>
                </a:solidFill>
                <a:effectLst/>
                <a:latin typeface="Times New Roman" pitchFamily="18" charset="0"/>
                <a:ea typeface="+mn-ea"/>
                <a:cs typeface="+mn-cs"/>
              </a:rPr>
              <a:t>- Chỉ đạo các doanh nghiệp bưu chính bảo đảm an toàn, an ninh thông tin trong các dịp lễ, sự kiện lớn của tỉnh, địa phương.</a:t>
            </a:r>
          </a:p>
          <a:p>
            <a:r>
              <a:rPr lang="en-US" sz="1200" kern="1200" dirty="0" smtClean="0">
                <a:solidFill>
                  <a:schemeClr val="tx1"/>
                </a:solidFill>
                <a:effectLst/>
                <a:latin typeface="Times New Roman" pitchFamily="18" charset="0"/>
                <a:ea typeface="+mn-ea"/>
                <a:cs typeface="+mn-cs"/>
              </a:rPr>
              <a:t>- Phối hợp với Công an địa phương chỉ đạo, hướng dẫn </a:t>
            </a:r>
            <a:r>
              <a:rPr lang="vi-VN" sz="1200" kern="1200" dirty="0" smtClean="0">
                <a:solidFill>
                  <a:schemeClr val="tx1"/>
                </a:solidFill>
                <a:effectLst/>
                <a:latin typeface="Times New Roman" pitchFamily="18" charset="0"/>
                <a:ea typeface="+mn-ea"/>
                <a:cs typeface="+mn-cs"/>
              </a:rPr>
              <a:t>nghiệp vụ </a:t>
            </a:r>
            <a:r>
              <a:rPr lang="en-US" sz="1200" kern="1200" dirty="0" smtClean="0">
                <a:solidFill>
                  <a:schemeClr val="tx1"/>
                </a:solidFill>
                <a:effectLst/>
                <a:latin typeface="Times New Roman" pitchFamily="18" charset="0"/>
                <a:ea typeface="+mn-ea"/>
                <a:cs typeface="+mn-cs"/>
              </a:rPr>
              <a:t>và kiểm tra các doanh nghiệp bưu chính trong việc triển khai công tác đảm bảo an ninh trong việc gửi nhận, bưu phẩm của khách hàng.</a:t>
            </a:r>
          </a:p>
          <a:p>
            <a:r>
              <a:rPr lang="en-US" sz="1200" i="1" kern="1200" dirty="0" smtClean="0">
                <a:solidFill>
                  <a:schemeClr val="tx1"/>
                </a:solidFill>
                <a:effectLst/>
                <a:latin typeface="Times New Roman" pitchFamily="18" charset="0"/>
                <a:ea typeface="+mn-ea"/>
                <a:cs typeface="+mn-cs"/>
              </a:rPr>
              <a:t>4) Tổ chức thực hiện việc quản lý, kiểm tra và hướng dẫn các xã, phường, thị trấn quản lý các đại lý bưu chính trên địa bàn theo quy định của pháp luật.</a:t>
            </a:r>
            <a:endParaRPr lang="en-US" sz="1200" kern="1200" dirty="0">
              <a:solidFill>
                <a:schemeClr val="tx1"/>
              </a:solidFill>
              <a:effectLst/>
              <a:latin typeface="Times New Roman" pitchFamily="18" charset="0"/>
              <a:ea typeface="+mn-ea"/>
              <a:cs typeface="+mn-cs"/>
            </a:endParaRPr>
          </a:p>
        </p:txBody>
      </p:sp>
      <p:sp>
        <p:nvSpPr>
          <p:cNvPr id="22531" name="Slide Number Placeholder 3"/>
          <p:cNvSpPr>
            <a:spLocks noGrp="1"/>
          </p:cNvSpPr>
          <p:nvPr>
            <p:ph type="sldNum" sz="quarter" idx="5"/>
          </p:nvPr>
        </p:nvSpPr>
        <p:spPr bwMode="auto">
          <a:noFill/>
          <a:ln>
            <a:miter lim="800000"/>
            <a:headEnd/>
            <a:tailEnd/>
          </a:ln>
        </p:spPr>
        <p:txBody>
          <a:bodyPr/>
          <a:lstStyle/>
          <a:p>
            <a:fld id="{E06765CD-A050-4A8B-AEFD-209B5852E181}" type="slidenum">
              <a:rPr lang="en-US" smtClean="0"/>
              <a:pPr/>
              <a:t>13</a:t>
            </a:fld>
            <a:endParaRPr lang="en-US" smtClean="0"/>
          </a:p>
        </p:txBody>
      </p:sp>
    </p:spTree>
    <p:extLst>
      <p:ext uri="{BB962C8B-B14F-4D97-AF65-F5344CB8AC3E}">
        <p14:creationId xmlns:p14="http://schemas.microsoft.com/office/powerpoint/2010/main" val="25053399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a:normAutofit fontScale="92500" lnSpcReduction="20000"/>
          </a:bodyPr>
          <a:lstStyle/>
          <a:p>
            <a:r>
              <a:rPr lang="en-US" sz="1200" kern="1200" dirty="0" smtClean="0">
                <a:solidFill>
                  <a:schemeClr val="tx1"/>
                </a:solidFill>
                <a:effectLst/>
                <a:latin typeface="Times New Roman" pitchFamily="18" charset="0"/>
                <a:ea typeface="+mn-ea"/>
                <a:cs typeface="+mn-cs"/>
              </a:rPr>
              <a:t>* Tham mưu kiểm tra, giám sát việc sử dụng, khai thác hiệu quả mạng bưu chính công cộng:</a:t>
            </a:r>
          </a:p>
          <a:p>
            <a:r>
              <a:rPr lang="en-US" sz="1200" kern="1200" dirty="0" smtClean="0">
                <a:solidFill>
                  <a:schemeClr val="tx1"/>
                </a:solidFill>
                <a:effectLst/>
                <a:latin typeface="Times New Roman" pitchFamily="18" charset="0"/>
                <a:ea typeface="+mn-ea"/>
                <a:cs typeface="+mn-cs"/>
              </a:rPr>
              <a:t>- Đối với Điểm Bưu điện Văn hóa xã:</a:t>
            </a:r>
          </a:p>
          <a:p>
            <a:r>
              <a:rPr lang="en-US" sz="1200" kern="1200" dirty="0" smtClean="0">
                <a:solidFill>
                  <a:schemeClr val="tx1"/>
                </a:solidFill>
                <a:effectLst/>
                <a:latin typeface="Times New Roman" pitchFamily="18" charset="0"/>
                <a:ea typeface="+mn-ea"/>
                <a:cs typeface="+mn-cs"/>
              </a:rPr>
              <a:t>+ Việc luân chuyển sách giữa điểm Bưu điện - Văn hóa xã và thư viện xã, giữa điểm Bưu điện - Văn hóa xã và Tủ sách pháp luật xã và ngược lại.</a:t>
            </a:r>
          </a:p>
          <a:p>
            <a:r>
              <a:rPr lang="en-US" sz="1200" kern="1200" dirty="0" smtClean="0">
                <a:solidFill>
                  <a:schemeClr val="tx1"/>
                </a:solidFill>
                <a:effectLst/>
                <a:latin typeface="Times New Roman" pitchFamily="18" charset="0"/>
                <a:ea typeface="+mn-ea"/>
                <a:cs typeface="+mn-cs"/>
              </a:rPr>
              <a:t>+ Các dịch vụ bưu chính được cung ứng tại điểm Bưu điện - Văn hóa xã phải đáp ứng quy chuẩn kỹ thuật quốc gia tương ứng với mỗi loại dịch vụ.</a:t>
            </a:r>
          </a:p>
          <a:p>
            <a:r>
              <a:rPr lang="en-US" sz="1200" kern="1200" dirty="0" smtClean="0">
                <a:solidFill>
                  <a:schemeClr val="tx1"/>
                </a:solidFill>
                <a:effectLst/>
                <a:latin typeface="Times New Roman" pitchFamily="18" charset="0"/>
                <a:ea typeface="+mn-ea"/>
                <a:cs typeface="+mn-cs"/>
              </a:rPr>
              <a:t>- Đối với mạng bưu chính phục vụ cơ quan Đảng, Nhà nước: - Triển khai dịch vụ tiếp nhận, chuyển trả thủ tục hành chính qua bưu chính công ích: Thực hiện theo quy định tại </a:t>
            </a:r>
            <a:r>
              <a:rPr lang="vi-VN" sz="1200" kern="1200" dirty="0" smtClean="0">
                <a:solidFill>
                  <a:schemeClr val="tx1"/>
                </a:solidFill>
                <a:effectLst/>
                <a:latin typeface="Times New Roman" pitchFamily="18" charset="0"/>
                <a:ea typeface="+mn-ea"/>
                <a:cs typeface="+mn-cs"/>
              </a:rPr>
              <a:t>Công văn số 5905/UBND-NC ngày 26/12/2016</a:t>
            </a:r>
            <a:r>
              <a:rPr lang="en-US" sz="1200" kern="1200" dirty="0" smtClean="0">
                <a:solidFill>
                  <a:schemeClr val="tx1"/>
                </a:solidFill>
                <a:effectLst/>
                <a:latin typeface="Times New Roman" pitchFamily="18" charset="0"/>
                <a:ea typeface="+mn-ea"/>
                <a:cs typeface="+mn-cs"/>
              </a:rPr>
              <a:t> của UBND tỉnh.</a:t>
            </a:r>
          </a:p>
          <a:p>
            <a:r>
              <a:rPr lang="en-US" sz="1200" kern="1200" dirty="0" smtClean="0">
                <a:solidFill>
                  <a:schemeClr val="tx1"/>
                </a:solidFill>
                <a:effectLst/>
                <a:latin typeface="Times New Roman" pitchFamily="18" charset="0"/>
                <a:ea typeface="+mn-ea"/>
                <a:cs typeface="+mn-cs"/>
              </a:rPr>
              <a:t>+ UBND cấp huyện phải có hợp đồng giao kết đầy đủ, rõ ràng với doanh nghiệp cung ứng dịch vụ bưu chính công ích (Bưu điện </a:t>
            </a:r>
            <a:r>
              <a:rPr lang="en-US" sz="1200" kern="1200" dirty="0" err="1" smtClean="0">
                <a:solidFill>
                  <a:schemeClr val="tx1"/>
                </a:solidFill>
                <a:effectLst/>
                <a:latin typeface="Times New Roman" pitchFamily="18" charset="0"/>
                <a:ea typeface="+mn-ea"/>
                <a:cs typeface="+mn-cs"/>
              </a:rPr>
              <a:t>tỉnh</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Hà</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Tĩnh</a:t>
            </a:r>
            <a:r>
              <a:rPr lang="en-US" sz="1200" kern="1200" dirty="0" smtClean="0">
                <a:solidFill>
                  <a:schemeClr val="tx1"/>
                </a:solidFill>
                <a:effectLst/>
                <a:latin typeface="Times New Roman" pitchFamily="18" charset="0"/>
                <a:ea typeface="+mn-ea"/>
                <a:cs typeface="+mn-cs"/>
              </a:rPr>
              <a:t>).</a:t>
            </a:r>
          </a:p>
          <a:p>
            <a:r>
              <a:rPr lang="en-US" sz="1200" kern="1200" dirty="0" smtClean="0">
                <a:solidFill>
                  <a:schemeClr val="tx1"/>
                </a:solidFill>
                <a:effectLst/>
                <a:latin typeface="Times New Roman" pitchFamily="18" charset="0"/>
                <a:ea typeface="+mn-ea"/>
                <a:cs typeface="+mn-cs"/>
              </a:rPr>
              <a:t>+ Hướng dẫn, tập huấn cho Bưu điện tỉnh về việc nhận, gửi hồ sơ, trả kết quả giải quyết thủ tục hành chính qua dịch vụ bưu chính công ích cho tổ chức, cá nhân.</a:t>
            </a:r>
          </a:p>
          <a:p>
            <a:r>
              <a:rPr lang="en-US" sz="1200" kern="1200" dirty="0" smtClean="0">
                <a:solidFill>
                  <a:schemeClr val="tx1"/>
                </a:solidFill>
                <a:effectLst/>
                <a:latin typeface="Times New Roman" pitchFamily="18" charset="0"/>
                <a:ea typeface="+mn-ea"/>
                <a:cs typeface="+mn-cs"/>
              </a:rPr>
              <a:t>+ Chỉ đạo, hướng dẫn, kiểm tra việc tiếp nhận hồ sơ, trả kết quả giải quyết thủ tục hành chính qua dịch vụ bưu chính công ích tại các cơ quan , đơn vị thuộc thẩm quyền quản lý; định kỳ 6 tháng , hằng năm báo cáo tình hình thực hiện gửi về Sở Thông tin và Truyền thông để tổng hợp báo cáo UBND tỉnh.</a:t>
            </a:r>
          </a:p>
          <a:p>
            <a:r>
              <a:rPr lang="en-US" sz="1200" kern="1200" dirty="0" smtClean="0">
                <a:solidFill>
                  <a:schemeClr val="tx1"/>
                </a:solidFill>
                <a:effectLst/>
                <a:latin typeface="Times New Roman" pitchFamily="18" charset="0"/>
                <a:ea typeface="+mn-ea"/>
                <a:cs typeface="+mn-cs"/>
              </a:rPr>
              <a:t>- Tham mưu tổ chức công tác bảo vệ an toàn, an ninh thông tin trong các hoạt động bưu chính:</a:t>
            </a:r>
          </a:p>
          <a:p>
            <a:r>
              <a:rPr lang="en-US" sz="1200" kern="1200" dirty="0" smtClean="0">
                <a:solidFill>
                  <a:schemeClr val="tx1"/>
                </a:solidFill>
                <a:effectLst/>
                <a:latin typeface="Times New Roman" pitchFamily="18" charset="0"/>
                <a:ea typeface="+mn-ea"/>
                <a:cs typeface="+mn-cs"/>
              </a:rPr>
              <a:t>+ Chỉ đạo các doanh nghiệp bưu chính bảo đảm an toàn, an ninh thông tin trong các dịp lễ, sự kiện lớn của tỉnh, địa phương.</a:t>
            </a:r>
          </a:p>
          <a:p>
            <a:r>
              <a:rPr lang="en-US" sz="1200" kern="1200" dirty="0" smtClean="0">
                <a:solidFill>
                  <a:schemeClr val="tx1"/>
                </a:solidFill>
                <a:effectLst/>
                <a:latin typeface="Times New Roman" pitchFamily="18" charset="0"/>
                <a:ea typeface="+mn-ea"/>
                <a:cs typeface="+mn-cs"/>
              </a:rPr>
              <a:t>+ Phối hợp với Công an địa phương chỉ đạo, hướng dẫn </a:t>
            </a:r>
            <a:r>
              <a:rPr lang="vi-VN" sz="1200" kern="1200" dirty="0" smtClean="0">
                <a:solidFill>
                  <a:schemeClr val="tx1"/>
                </a:solidFill>
                <a:effectLst/>
                <a:latin typeface="Times New Roman" pitchFamily="18" charset="0"/>
                <a:ea typeface="+mn-ea"/>
                <a:cs typeface="+mn-cs"/>
              </a:rPr>
              <a:t>nghiệp vụ </a:t>
            </a:r>
            <a:r>
              <a:rPr lang="en-US" sz="1200" kern="1200" dirty="0" smtClean="0">
                <a:solidFill>
                  <a:schemeClr val="tx1"/>
                </a:solidFill>
                <a:effectLst/>
                <a:latin typeface="Times New Roman" pitchFamily="18" charset="0"/>
                <a:ea typeface="+mn-ea"/>
                <a:cs typeface="+mn-cs"/>
              </a:rPr>
              <a:t>và kiểm tra các doanh nghiệp bưu chính trong việc triển khai công tác đảm bảo an ninh trong việc gửi nhận, bưu phẩm của khách hàng.</a:t>
            </a:r>
          </a:p>
          <a:p>
            <a:r>
              <a:rPr lang="en-US" sz="1200" kern="1200" dirty="0" smtClean="0">
                <a:solidFill>
                  <a:schemeClr val="tx1"/>
                </a:solidFill>
                <a:effectLst/>
                <a:latin typeface="Times New Roman" pitchFamily="18" charset="0"/>
                <a:ea typeface="+mn-ea"/>
                <a:cs typeface="+mn-cs"/>
              </a:rPr>
              <a:t>- Tổ chức thực hiện việc quản lý, kiểm tra và hướng dẫn các xã, phường, thị trấn quản lý các đại lý bưu chính trên địa bàn theo quy định của pháp luật.</a:t>
            </a:r>
          </a:p>
          <a:p>
            <a:pPr eaLnBrk="1" hangingPunct="1">
              <a:spcBef>
                <a:spcPct val="0"/>
              </a:spcBef>
            </a:pPr>
            <a:endParaRPr lang="en-US" dirty="0" smtClean="0"/>
          </a:p>
        </p:txBody>
      </p:sp>
      <p:sp>
        <p:nvSpPr>
          <p:cNvPr id="22531" name="Slide Number Placeholder 3"/>
          <p:cNvSpPr>
            <a:spLocks noGrp="1"/>
          </p:cNvSpPr>
          <p:nvPr>
            <p:ph type="sldNum" sz="quarter" idx="5"/>
          </p:nvPr>
        </p:nvSpPr>
        <p:spPr bwMode="auto">
          <a:noFill/>
          <a:ln>
            <a:miter lim="800000"/>
            <a:headEnd/>
            <a:tailEnd/>
          </a:ln>
        </p:spPr>
        <p:txBody>
          <a:bodyPr/>
          <a:lstStyle/>
          <a:p>
            <a:fld id="{E06765CD-A050-4A8B-AEFD-209B5852E181}" type="slidenum">
              <a:rPr lang="en-US" smtClean="0"/>
              <a:pPr/>
              <a:t>14</a:t>
            </a:fld>
            <a:endParaRPr lang="en-US" smtClean="0"/>
          </a:p>
        </p:txBody>
      </p:sp>
    </p:spTree>
    <p:extLst>
      <p:ext uri="{BB962C8B-B14F-4D97-AF65-F5344CB8AC3E}">
        <p14:creationId xmlns:p14="http://schemas.microsoft.com/office/powerpoint/2010/main" val="41261153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a:normAutofit/>
          </a:bodyPr>
          <a:lstStyle/>
          <a:p>
            <a:r>
              <a:rPr lang="en-US" sz="1200" kern="1200" dirty="0" smtClean="0">
                <a:solidFill>
                  <a:schemeClr val="tx1"/>
                </a:solidFill>
                <a:effectLst/>
                <a:latin typeface="Times New Roman" pitchFamily="18" charset="0"/>
                <a:ea typeface="+mn-ea"/>
                <a:cs typeface="+mn-cs"/>
              </a:rPr>
              <a:t>* Tham mưu kiểm tra, giám sát việc sử dụng, khai thác hiệu quả mạng bưu chính công cộng:</a:t>
            </a:r>
          </a:p>
          <a:p>
            <a:r>
              <a:rPr lang="en-US" sz="1200" kern="1200" dirty="0" smtClean="0">
                <a:solidFill>
                  <a:schemeClr val="tx1"/>
                </a:solidFill>
                <a:effectLst/>
                <a:latin typeface="Times New Roman" pitchFamily="18" charset="0"/>
                <a:ea typeface="+mn-ea"/>
                <a:cs typeface="+mn-cs"/>
              </a:rPr>
              <a:t>- Đối với Điểm Bưu điện Văn hóa xã:</a:t>
            </a:r>
          </a:p>
          <a:p>
            <a:r>
              <a:rPr lang="en-US" sz="1200" kern="1200" dirty="0" smtClean="0">
                <a:solidFill>
                  <a:schemeClr val="tx1"/>
                </a:solidFill>
                <a:effectLst/>
                <a:latin typeface="Times New Roman" pitchFamily="18" charset="0"/>
                <a:ea typeface="+mn-ea"/>
                <a:cs typeface="+mn-cs"/>
              </a:rPr>
              <a:t>+ Việc luân chuyển sách giữa điểm Bưu điện - Văn hóa xã và thư viện xã, giữa điểm Bưu điện - Văn hóa xã và Tủ sách pháp luật xã và ngược lại.</a:t>
            </a:r>
          </a:p>
          <a:p>
            <a:r>
              <a:rPr lang="en-US" sz="1200" kern="1200" dirty="0" smtClean="0">
                <a:solidFill>
                  <a:schemeClr val="tx1"/>
                </a:solidFill>
                <a:effectLst/>
                <a:latin typeface="Times New Roman" pitchFamily="18" charset="0"/>
                <a:ea typeface="+mn-ea"/>
                <a:cs typeface="+mn-cs"/>
              </a:rPr>
              <a:t>+ Các dịch vụ bưu chính được cung ứng tại điểm Bưu điện - Văn hóa xã phải đáp ứng quy chuẩn kỹ thuật quốc gia tương ứng với mỗi loại dịch vụ.</a:t>
            </a:r>
          </a:p>
          <a:p>
            <a:r>
              <a:rPr lang="en-US" sz="1200" kern="1200" dirty="0" smtClean="0">
                <a:solidFill>
                  <a:schemeClr val="tx1"/>
                </a:solidFill>
                <a:effectLst/>
                <a:latin typeface="Times New Roman" pitchFamily="18" charset="0"/>
                <a:ea typeface="+mn-ea"/>
                <a:cs typeface="+mn-cs"/>
              </a:rPr>
              <a:t>- Đối với mạng bưu chính phục vụ cơ quan Đảng, Nhà nước: - Triển khai dịch vụ tiếp nhận, chuyển trả thủ tục hành chính qua bưu chính công ích: Thực hiện theo quy định tại </a:t>
            </a:r>
            <a:r>
              <a:rPr lang="vi-VN" sz="1200" kern="1200" dirty="0" smtClean="0">
                <a:solidFill>
                  <a:schemeClr val="tx1"/>
                </a:solidFill>
                <a:effectLst/>
                <a:latin typeface="Times New Roman" pitchFamily="18" charset="0"/>
                <a:ea typeface="+mn-ea"/>
                <a:cs typeface="+mn-cs"/>
              </a:rPr>
              <a:t>Công văn số 5905/UBND-NC ngày 26/12/2016</a:t>
            </a:r>
            <a:r>
              <a:rPr lang="en-US" sz="1200" kern="1200" dirty="0" smtClean="0">
                <a:solidFill>
                  <a:schemeClr val="tx1"/>
                </a:solidFill>
                <a:effectLst/>
                <a:latin typeface="Times New Roman" pitchFamily="18" charset="0"/>
                <a:ea typeface="+mn-ea"/>
                <a:cs typeface="+mn-cs"/>
              </a:rPr>
              <a:t> của UBND tỉnh.</a:t>
            </a:r>
          </a:p>
          <a:p>
            <a:r>
              <a:rPr lang="en-US" sz="1200" kern="1200" dirty="0" smtClean="0">
                <a:solidFill>
                  <a:schemeClr val="tx1"/>
                </a:solidFill>
                <a:effectLst/>
                <a:latin typeface="Times New Roman" pitchFamily="18" charset="0"/>
                <a:ea typeface="+mn-ea"/>
                <a:cs typeface="+mn-cs"/>
              </a:rPr>
              <a:t>- Tham mưu tổ chức công tác bảo vệ an toàn, an ninh thông tin trong các hoạt động bưu chính:</a:t>
            </a:r>
          </a:p>
          <a:p>
            <a:r>
              <a:rPr lang="en-US" sz="1200" kern="1200" dirty="0" smtClean="0">
                <a:solidFill>
                  <a:schemeClr val="tx1"/>
                </a:solidFill>
                <a:effectLst/>
                <a:latin typeface="Times New Roman" pitchFamily="18" charset="0"/>
                <a:ea typeface="+mn-ea"/>
                <a:cs typeface="+mn-cs"/>
              </a:rPr>
              <a:t>+ Chỉ đạo các doanh nghiệp bưu chính bảo đảm an toàn, an ninh thông tin trong các dịp lễ, sự kiện lớn của tỉnh, địa phương.</a:t>
            </a:r>
          </a:p>
          <a:p>
            <a:r>
              <a:rPr lang="en-US" sz="1200" kern="1200" dirty="0" smtClean="0">
                <a:solidFill>
                  <a:schemeClr val="tx1"/>
                </a:solidFill>
                <a:effectLst/>
                <a:latin typeface="Times New Roman" pitchFamily="18" charset="0"/>
                <a:ea typeface="+mn-ea"/>
                <a:cs typeface="+mn-cs"/>
              </a:rPr>
              <a:t>+ Phối hợp với Công an địa phương chỉ đạo, hướng dẫn </a:t>
            </a:r>
            <a:r>
              <a:rPr lang="vi-VN" sz="1200" kern="1200" dirty="0" smtClean="0">
                <a:solidFill>
                  <a:schemeClr val="tx1"/>
                </a:solidFill>
                <a:effectLst/>
                <a:latin typeface="Times New Roman" pitchFamily="18" charset="0"/>
                <a:ea typeface="+mn-ea"/>
                <a:cs typeface="+mn-cs"/>
              </a:rPr>
              <a:t>nghiệp vụ </a:t>
            </a:r>
            <a:r>
              <a:rPr lang="en-US" sz="1200" kern="1200" dirty="0" smtClean="0">
                <a:solidFill>
                  <a:schemeClr val="tx1"/>
                </a:solidFill>
                <a:effectLst/>
                <a:latin typeface="Times New Roman" pitchFamily="18" charset="0"/>
                <a:ea typeface="+mn-ea"/>
                <a:cs typeface="+mn-cs"/>
              </a:rPr>
              <a:t>và kiểm tra các doanh nghiệp bưu chính trong việc triển khai công tác đảm bảo an ninh trong việc gửi nhận, bưu phẩm của khách hàng.</a:t>
            </a:r>
          </a:p>
          <a:p>
            <a:r>
              <a:rPr lang="en-US" sz="1200" kern="1200" dirty="0" smtClean="0">
                <a:solidFill>
                  <a:schemeClr val="tx1"/>
                </a:solidFill>
                <a:effectLst/>
                <a:latin typeface="Times New Roman" pitchFamily="18" charset="0"/>
                <a:ea typeface="+mn-ea"/>
                <a:cs typeface="+mn-cs"/>
              </a:rPr>
              <a:t>- Tổ chức thực hiện việc quản lý, kiểm tra và hướng dẫn các xã, phường, thị trấn quản lý các đại lý bưu chính trên địa bàn theo quy định của pháp luật.</a:t>
            </a:r>
          </a:p>
          <a:p>
            <a:pPr eaLnBrk="1" hangingPunct="1">
              <a:spcBef>
                <a:spcPct val="0"/>
              </a:spcBef>
            </a:pPr>
            <a:endParaRPr lang="en-US" dirty="0" smtClean="0"/>
          </a:p>
        </p:txBody>
      </p:sp>
      <p:sp>
        <p:nvSpPr>
          <p:cNvPr id="22531" name="Slide Number Placeholder 3"/>
          <p:cNvSpPr>
            <a:spLocks noGrp="1"/>
          </p:cNvSpPr>
          <p:nvPr>
            <p:ph type="sldNum" sz="quarter" idx="5"/>
          </p:nvPr>
        </p:nvSpPr>
        <p:spPr bwMode="auto">
          <a:noFill/>
          <a:ln>
            <a:miter lim="800000"/>
            <a:headEnd/>
            <a:tailEnd/>
          </a:ln>
        </p:spPr>
        <p:txBody>
          <a:bodyPr/>
          <a:lstStyle/>
          <a:p>
            <a:fld id="{E06765CD-A050-4A8B-AEFD-209B5852E181}" type="slidenum">
              <a:rPr lang="en-US" smtClean="0"/>
              <a:pPr/>
              <a:t>15</a:t>
            </a:fld>
            <a:endParaRPr lang="en-US" smtClean="0"/>
          </a:p>
        </p:txBody>
      </p:sp>
    </p:spTree>
    <p:extLst>
      <p:ext uri="{BB962C8B-B14F-4D97-AF65-F5344CB8AC3E}">
        <p14:creationId xmlns:p14="http://schemas.microsoft.com/office/powerpoint/2010/main" val="1538990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a:normAutofit/>
          </a:bodyPr>
          <a:lstStyle/>
          <a:p>
            <a:r>
              <a:rPr lang="en-US" sz="1200" kern="1200" dirty="0" smtClean="0">
                <a:solidFill>
                  <a:schemeClr val="tx1"/>
                </a:solidFill>
                <a:effectLst/>
                <a:latin typeface="Times New Roman" pitchFamily="18" charset="0"/>
                <a:ea typeface="+mn-ea"/>
                <a:cs typeface="+mn-cs"/>
              </a:rPr>
              <a:t>* Tham mưu kiểm tra, giám sát việc sử dụng, khai thác hiệu quả mạng bưu chính công cộng:</a:t>
            </a:r>
          </a:p>
          <a:p>
            <a:r>
              <a:rPr lang="en-US" sz="1200" kern="1200" dirty="0" smtClean="0">
                <a:solidFill>
                  <a:schemeClr val="tx1"/>
                </a:solidFill>
                <a:effectLst/>
                <a:latin typeface="Times New Roman" pitchFamily="18" charset="0"/>
                <a:ea typeface="+mn-ea"/>
                <a:cs typeface="+mn-cs"/>
              </a:rPr>
              <a:t>- Đối với Điểm Bưu điện Văn hóa xã:</a:t>
            </a:r>
          </a:p>
          <a:p>
            <a:r>
              <a:rPr lang="en-US" sz="1200" kern="1200" dirty="0" smtClean="0">
                <a:solidFill>
                  <a:schemeClr val="tx1"/>
                </a:solidFill>
                <a:effectLst/>
                <a:latin typeface="Times New Roman" pitchFamily="18" charset="0"/>
                <a:ea typeface="+mn-ea"/>
                <a:cs typeface="+mn-cs"/>
              </a:rPr>
              <a:t>+ Việc luân chuyển sách giữa điểm Bưu điện - Văn hóa xã và thư viện xã, giữa điểm Bưu điện - Văn hóa xã và Tủ sách pháp luật xã và ngược lại.</a:t>
            </a:r>
          </a:p>
          <a:p>
            <a:r>
              <a:rPr lang="en-US" sz="1200" kern="1200" dirty="0" smtClean="0">
                <a:solidFill>
                  <a:schemeClr val="tx1"/>
                </a:solidFill>
                <a:effectLst/>
                <a:latin typeface="Times New Roman" pitchFamily="18" charset="0"/>
                <a:ea typeface="+mn-ea"/>
                <a:cs typeface="+mn-cs"/>
              </a:rPr>
              <a:t>+ Các dịch vụ bưu chính được cung ứng tại điểm Bưu điện - Văn hóa xã phải đáp ứng quy chuẩn kỹ thuật quốc gia tương ứng với mỗi loại dịch vụ.</a:t>
            </a:r>
          </a:p>
          <a:p>
            <a:r>
              <a:rPr lang="en-US" sz="1200" kern="1200" dirty="0" smtClean="0">
                <a:solidFill>
                  <a:schemeClr val="tx1"/>
                </a:solidFill>
                <a:effectLst/>
                <a:latin typeface="Times New Roman" pitchFamily="18" charset="0"/>
                <a:ea typeface="+mn-ea"/>
                <a:cs typeface="+mn-cs"/>
              </a:rPr>
              <a:t>- Đối với mạng bưu chính phục vụ cơ quan Đảng, Nhà nước: - Triển khai dịch vụ tiếp nhận, chuyển trả thủ tục hành chính qua bưu chính công ích: Thực hiện theo quy định tại </a:t>
            </a:r>
            <a:r>
              <a:rPr lang="vi-VN" sz="1200" kern="1200" dirty="0" smtClean="0">
                <a:solidFill>
                  <a:schemeClr val="tx1"/>
                </a:solidFill>
                <a:effectLst/>
                <a:latin typeface="Times New Roman" pitchFamily="18" charset="0"/>
                <a:ea typeface="+mn-ea"/>
                <a:cs typeface="+mn-cs"/>
              </a:rPr>
              <a:t>Công văn số 5905/UBND-NC ngày 26/12/2016</a:t>
            </a:r>
            <a:r>
              <a:rPr lang="en-US" sz="1200" kern="1200" dirty="0" smtClean="0">
                <a:solidFill>
                  <a:schemeClr val="tx1"/>
                </a:solidFill>
                <a:effectLst/>
                <a:latin typeface="Times New Roman" pitchFamily="18" charset="0"/>
                <a:ea typeface="+mn-ea"/>
                <a:cs typeface="+mn-cs"/>
              </a:rPr>
              <a:t> của UBND tỉnh.</a:t>
            </a:r>
          </a:p>
          <a:p>
            <a:r>
              <a:rPr lang="en-US" sz="1200" kern="1200" dirty="0" smtClean="0">
                <a:solidFill>
                  <a:schemeClr val="tx1"/>
                </a:solidFill>
                <a:effectLst/>
                <a:latin typeface="Times New Roman" pitchFamily="18" charset="0"/>
                <a:ea typeface="+mn-ea"/>
                <a:cs typeface="+mn-cs"/>
              </a:rPr>
              <a:t>- Tham mưu tổ chức công tác bảo vệ an toàn, an ninh thông tin trong các hoạt động bưu chính:</a:t>
            </a:r>
          </a:p>
          <a:p>
            <a:r>
              <a:rPr lang="en-US" sz="1200" kern="1200" dirty="0" smtClean="0">
                <a:solidFill>
                  <a:schemeClr val="tx1"/>
                </a:solidFill>
                <a:effectLst/>
                <a:latin typeface="Times New Roman" pitchFamily="18" charset="0"/>
                <a:ea typeface="+mn-ea"/>
                <a:cs typeface="+mn-cs"/>
              </a:rPr>
              <a:t>+ Chỉ đạo các doanh nghiệp bưu chính bảo đảm an toàn, an ninh thông tin trong các dịp lễ, sự kiện lớn của tỉnh, địa phương.</a:t>
            </a:r>
          </a:p>
          <a:p>
            <a:r>
              <a:rPr lang="en-US" sz="1200" kern="1200" dirty="0" smtClean="0">
                <a:solidFill>
                  <a:schemeClr val="tx1"/>
                </a:solidFill>
                <a:effectLst/>
                <a:latin typeface="Times New Roman" pitchFamily="18" charset="0"/>
                <a:ea typeface="+mn-ea"/>
                <a:cs typeface="+mn-cs"/>
              </a:rPr>
              <a:t>+ Phối hợp với Công an địa phương chỉ đạo, hướng dẫn </a:t>
            </a:r>
            <a:r>
              <a:rPr lang="vi-VN" sz="1200" kern="1200" dirty="0" smtClean="0">
                <a:solidFill>
                  <a:schemeClr val="tx1"/>
                </a:solidFill>
                <a:effectLst/>
                <a:latin typeface="Times New Roman" pitchFamily="18" charset="0"/>
                <a:ea typeface="+mn-ea"/>
                <a:cs typeface="+mn-cs"/>
              </a:rPr>
              <a:t>nghiệp vụ </a:t>
            </a:r>
            <a:r>
              <a:rPr lang="en-US" sz="1200" kern="1200" dirty="0" smtClean="0">
                <a:solidFill>
                  <a:schemeClr val="tx1"/>
                </a:solidFill>
                <a:effectLst/>
                <a:latin typeface="Times New Roman" pitchFamily="18" charset="0"/>
                <a:ea typeface="+mn-ea"/>
                <a:cs typeface="+mn-cs"/>
              </a:rPr>
              <a:t>và kiểm tra các doanh nghiệp bưu chính trong việc triển khai công tác đảm bảo an ninh trong việc gửi nhận, bưu phẩm của khách hàng.</a:t>
            </a:r>
          </a:p>
          <a:p>
            <a:r>
              <a:rPr lang="en-US" sz="1200" kern="1200" dirty="0" smtClean="0">
                <a:solidFill>
                  <a:schemeClr val="tx1"/>
                </a:solidFill>
                <a:effectLst/>
                <a:latin typeface="Times New Roman" pitchFamily="18" charset="0"/>
                <a:ea typeface="+mn-ea"/>
                <a:cs typeface="+mn-cs"/>
              </a:rPr>
              <a:t>- Tổ chức thực hiện việc quản lý, kiểm tra và hướng dẫn các xã, phường, thị trấn quản lý các đại lý bưu chính trên địa bàn theo quy định của pháp luật.</a:t>
            </a:r>
          </a:p>
          <a:p>
            <a:pPr eaLnBrk="1" hangingPunct="1">
              <a:spcBef>
                <a:spcPct val="0"/>
              </a:spcBef>
            </a:pPr>
            <a:endParaRPr lang="en-US" dirty="0" smtClean="0"/>
          </a:p>
        </p:txBody>
      </p:sp>
      <p:sp>
        <p:nvSpPr>
          <p:cNvPr id="22531" name="Slide Number Placeholder 3"/>
          <p:cNvSpPr>
            <a:spLocks noGrp="1"/>
          </p:cNvSpPr>
          <p:nvPr>
            <p:ph type="sldNum" sz="quarter" idx="5"/>
          </p:nvPr>
        </p:nvSpPr>
        <p:spPr bwMode="auto">
          <a:noFill/>
          <a:ln>
            <a:miter lim="800000"/>
            <a:headEnd/>
            <a:tailEnd/>
          </a:ln>
        </p:spPr>
        <p:txBody>
          <a:bodyPr/>
          <a:lstStyle/>
          <a:p>
            <a:fld id="{E06765CD-A050-4A8B-AEFD-209B5852E181}" type="slidenum">
              <a:rPr lang="en-US" smtClean="0"/>
              <a:pPr/>
              <a:t>16</a:t>
            </a:fld>
            <a:endParaRPr lang="en-US" smtClean="0"/>
          </a:p>
        </p:txBody>
      </p:sp>
    </p:spTree>
    <p:extLst>
      <p:ext uri="{BB962C8B-B14F-4D97-AF65-F5344CB8AC3E}">
        <p14:creationId xmlns:p14="http://schemas.microsoft.com/office/powerpoint/2010/main" val="18923740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a:normAutofit fontScale="92500" lnSpcReduction="20000"/>
          </a:bodyPr>
          <a:lstStyle/>
          <a:p>
            <a:r>
              <a:rPr lang="en-US" sz="1200" kern="1200" dirty="0" smtClean="0">
                <a:solidFill>
                  <a:schemeClr val="tx1"/>
                </a:solidFill>
                <a:effectLst/>
                <a:latin typeface="Times New Roman" pitchFamily="18" charset="0"/>
                <a:ea typeface="+mn-ea"/>
                <a:cs typeface="+mn-cs"/>
              </a:rPr>
              <a:t>* Tham mưu kiểm tra, giám sát việc sử dụng, khai thác hiệu quả mạng bưu chính công cộng:</a:t>
            </a:r>
          </a:p>
          <a:p>
            <a:r>
              <a:rPr lang="en-US" sz="1200" kern="1200" dirty="0" smtClean="0">
                <a:solidFill>
                  <a:schemeClr val="tx1"/>
                </a:solidFill>
                <a:effectLst/>
                <a:latin typeface="Times New Roman" pitchFamily="18" charset="0"/>
                <a:ea typeface="+mn-ea"/>
                <a:cs typeface="+mn-cs"/>
              </a:rPr>
              <a:t>- Đối với Điểm Bưu điện Văn hóa xã:</a:t>
            </a:r>
          </a:p>
          <a:p>
            <a:r>
              <a:rPr lang="en-US" sz="1200" kern="1200" dirty="0" smtClean="0">
                <a:solidFill>
                  <a:schemeClr val="tx1"/>
                </a:solidFill>
                <a:effectLst/>
                <a:latin typeface="Times New Roman" pitchFamily="18" charset="0"/>
                <a:ea typeface="+mn-ea"/>
                <a:cs typeface="+mn-cs"/>
              </a:rPr>
              <a:t>+ Việc luân chuyển sách giữa điểm Bưu điện - Văn hóa xã và thư viện xã, giữa điểm Bưu điện - Văn hóa xã và Tủ sách pháp luật xã và ngược lại.</a:t>
            </a:r>
          </a:p>
          <a:p>
            <a:r>
              <a:rPr lang="en-US" sz="1200" kern="1200" dirty="0" smtClean="0">
                <a:solidFill>
                  <a:schemeClr val="tx1"/>
                </a:solidFill>
                <a:effectLst/>
                <a:latin typeface="Times New Roman" pitchFamily="18" charset="0"/>
                <a:ea typeface="+mn-ea"/>
                <a:cs typeface="+mn-cs"/>
              </a:rPr>
              <a:t>+ Các dịch vụ bưu chính được cung ứng tại điểm Bưu điện - Văn hóa xã phải đáp ứng quy chuẩn kỹ thuật quốc gia tương ứng với mỗi loại dịch vụ.</a:t>
            </a:r>
          </a:p>
          <a:p>
            <a:r>
              <a:rPr lang="en-US" sz="1200" kern="1200" dirty="0" smtClean="0">
                <a:solidFill>
                  <a:schemeClr val="tx1"/>
                </a:solidFill>
                <a:effectLst/>
                <a:latin typeface="Times New Roman" pitchFamily="18" charset="0"/>
                <a:ea typeface="+mn-ea"/>
                <a:cs typeface="+mn-cs"/>
              </a:rPr>
              <a:t>- Đối với mạng bưu chính phục vụ cơ quan Đảng, Nhà nước: - Triển khai dịch vụ tiếp nhận, chuyển trả thủ tục hành chính qua bưu chính công ích: Thực hiện theo quy định tại </a:t>
            </a:r>
            <a:r>
              <a:rPr lang="vi-VN" sz="1200" kern="1200" dirty="0" smtClean="0">
                <a:solidFill>
                  <a:schemeClr val="tx1"/>
                </a:solidFill>
                <a:effectLst/>
                <a:latin typeface="Times New Roman" pitchFamily="18" charset="0"/>
                <a:ea typeface="+mn-ea"/>
                <a:cs typeface="+mn-cs"/>
              </a:rPr>
              <a:t>Công văn số 5905/UBND-NC ngày 26/12/2016</a:t>
            </a:r>
            <a:r>
              <a:rPr lang="en-US" sz="1200" kern="1200" dirty="0" smtClean="0">
                <a:solidFill>
                  <a:schemeClr val="tx1"/>
                </a:solidFill>
                <a:effectLst/>
                <a:latin typeface="Times New Roman" pitchFamily="18" charset="0"/>
                <a:ea typeface="+mn-ea"/>
                <a:cs typeface="+mn-cs"/>
              </a:rPr>
              <a:t> của UBND tỉnh.</a:t>
            </a:r>
          </a:p>
          <a:p>
            <a:r>
              <a:rPr lang="en-US" sz="1200" kern="1200" dirty="0" smtClean="0">
                <a:solidFill>
                  <a:schemeClr val="tx1"/>
                </a:solidFill>
                <a:effectLst/>
                <a:latin typeface="Times New Roman" pitchFamily="18" charset="0"/>
                <a:ea typeface="+mn-ea"/>
                <a:cs typeface="+mn-cs"/>
              </a:rPr>
              <a:t>+ UBND cấp huyện phải có hợp đồng giao kết đầy đủ, rõ ràng với doanh nghiệp cung ứng dịch vụ bưu chính công ích (Bưu điện </a:t>
            </a:r>
            <a:r>
              <a:rPr lang="en-US" sz="1200" kern="1200" dirty="0" err="1" smtClean="0">
                <a:solidFill>
                  <a:schemeClr val="tx1"/>
                </a:solidFill>
                <a:effectLst/>
                <a:latin typeface="Times New Roman" pitchFamily="18" charset="0"/>
                <a:ea typeface="+mn-ea"/>
                <a:cs typeface="+mn-cs"/>
              </a:rPr>
              <a:t>tỉnh</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Hà</a:t>
            </a:r>
            <a:r>
              <a:rPr lang="en-US" sz="1200" kern="1200" dirty="0" smtClean="0">
                <a:solidFill>
                  <a:schemeClr val="tx1"/>
                </a:solidFill>
                <a:effectLst/>
                <a:latin typeface="Times New Roman" pitchFamily="18" charset="0"/>
                <a:ea typeface="+mn-ea"/>
                <a:cs typeface="+mn-cs"/>
              </a:rPr>
              <a:t> </a:t>
            </a:r>
            <a:r>
              <a:rPr lang="en-US" sz="1200" kern="1200" dirty="0" err="1" smtClean="0">
                <a:solidFill>
                  <a:schemeClr val="tx1"/>
                </a:solidFill>
                <a:effectLst/>
                <a:latin typeface="Times New Roman" pitchFamily="18" charset="0"/>
                <a:ea typeface="+mn-ea"/>
                <a:cs typeface="+mn-cs"/>
              </a:rPr>
              <a:t>Tĩnh</a:t>
            </a:r>
            <a:r>
              <a:rPr lang="en-US" sz="1200" kern="1200" dirty="0" smtClean="0">
                <a:solidFill>
                  <a:schemeClr val="tx1"/>
                </a:solidFill>
                <a:effectLst/>
                <a:latin typeface="Times New Roman" pitchFamily="18" charset="0"/>
                <a:ea typeface="+mn-ea"/>
                <a:cs typeface="+mn-cs"/>
              </a:rPr>
              <a:t>).</a:t>
            </a:r>
          </a:p>
          <a:p>
            <a:r>
              <a:rPr lang="en-US" sz="1200" kern="1200" dirty="0" smtClean="0">
                <a:solidFill>
                  <a:schemeClr val="tx1"/>
                </a:solidFill>
                <a:effectLst/>
                <a:latin typeface="Times New Roman" pitchFamily="18" charset="0"/>
                <a:ea typeface="+mn-ea"/>
                <a:cs typeface="+mn-cs"/>
              </a:rPr>
              <a:t>+ Hướng dẫn, tập huấn cho Bưu điện tỉnh về việc nhận, gửi hồ sơ, trả kết quả giải quyết thủ tục hành chính qua dịch vụ bưu chính công ích cho tổ chức, cá nhân.</a:t>
            </a:r>
          </a:p>
          <a:p>
            <a:r>
              <a:rPr lang="en-US" sz="1200" kern="1200" dirty="0" smtClean="0">
                <a:solidFill>
                  <a:schemeClr val="tx1"/>
                </a:solidFill>
                <a:effectLst/>
                <a:latin typeface="Times New Roman" pitchFamily="18" charset="0"/>
                <a:ea typeface="+mn-ea"/>
                <a:cs typeface="+mn-cs"/>
              </a:rPr>
              <a:t>+ Chỉ đạo, hướng dẫn, kiểm tra việc tiếp nhận hồ sơ, trả kết quả giải quyết thủ tục hành chính qua dịch vụ bưu chính công ích tại các cơ quan , đơn vị thuộc thẩm quyền quản lý; định kỳ 6 tháng , hằng năm báo cáo tình hình thực hiện gửi về Sở Thông tin và Truyền thông để tổng hợp báo cáo UBND tỉnh.</a:t>
            </a:r>
          </a:p>
          <a:p>
            <a:r>
              <a:rPr lang="en-US" sz="1200" kern="1200" dirty="0" smtClean="0">
                <a:solidFill>
                  <a:schemeClr val="tx1"/>
                </a:solidFill>
                <a:effectLst/>
                <a:latin typeface="Times New Roman" pitchFamily="18" charset="0"/>
                <a:ea typeface="+mn-ea"/>
                <a:cs typeface="+mn-cs"/>
              </a:rPr>
              <a:t>- Tham mưu tổ chức công tác bảo vệ an toàn, an ninh thông tin trong các hoạt động bưu chính:</a:t>
            </a:r>
          </a:p>
          <a:p>
            <a:r>
              <a:rPr lang="en-US" sz="1200" kern="1200" dirty="0" smtClean="0">
                <a:solidFill>
                  <a:schemeClr val="tx1"/>
                </a:solidFill>
                <a:effectLst/>
                <a:latin typeface="Times New Roman" pitchFamily="18" charset="0"/>
                <a:ea typeface="+mn-ea"/>
                <a:cs typeface="+mn-cs"/>
              </a:rPr>
              <a:t>+ Chỉ đạo các doanh nghiệp bưu chính bảo đảm an toàn, an ninh thông tin trong các dịp lễ, sự kiện lớn của tỉnh, địa phương.</a:t>
            </a:r>
          </a:p>
          <a:p>
            <a:r>
              <a:rPr lang="en-US" sz="1200" kern="1200" dirty="0" smtClean="0">
                <a:solidFill>
                  <a:schemeClr val="tx1"/>
                </a:solidFill>
                <a:effectLst/>
                <a:latin typeface="Times New Roman" pitchFamily="18" charset="0"/>
                <a:ea typeface="+mn-ea"/>
                <a:cs typeface="+mn-cs"/>
              </a:rPr>
              <a:t>+ Phối hợp với Công an địa phương chỉ đạo, hướng dẫn </a:t>
            </a:r>
            <a:r>
              <a:rPr lang="vi-VN" sz="1200" kern="1200" dirty="0" smtClean="0">
                <a:solidFill>
                  <a:schemeClr val="tx1"/>
                </a:solidFill>
                <a:effectLst/>
                <a:latin typeface="Times New Roman" pitchFamily="18" charset="0"/>
                <a:ea typeface="+mn-ea"/>
                <a:cs typeface="+mn-cs"/>
              </a:rPr>
              <a:t>nghiệp vụ </a:t>
            </a:r>
            <a:r>
              <a:rPr lang="en-US" sz="1200" kern="1200" dirty="0" smtClean="0">
                <a:solidFill>
                  <a:schemeClr val="tx1"/>
                </a:solidFill>
                <a:effectLst/>
                <a:latin typeface="Times New Roman" pitchFamily="18" charset="0"/>
                <a:ea typeface="+mn-ea"/>
                <a:cs typeface="+mn-cs"/>
              </a:rPr>
              <a:t>và kiểm tra các doanh nghiệp bưu chính trong việc triển khai công tác đảm bảo an ninh trong việc gửi nhận, bưu phẩm của khách hàng.</a:t>
            </a:r>
          </a:p>
          <a:p>
            <a:r>
              <a:rPr lang="en-US" sz="1200" kern="1200" dirty="0" smtClean="0">
                <a:solidFill>
                  <a:schemeClr val="tx1"/>
                </a:solidFill>
                <a:effectLst/>
                <a:latin typeface="Times New Roman" pitchFamily="18" charset="0"/>
                <a:ea typeface="+mn-ea"/>
                <a:cs typeface="+mn-cs"/>
              </a:rPr>
              <a:t>- Tổ chức thực hiện việc quản lý, kiểm tra và hướng dẫn các xã, phường, thị trấn quản lý các đại lý bưu chính trên địa bàn theo quy định của pháp luật.</a:t>
            </a:r>
          </a:p>
          <a:p>
            <a:pPr eaLnBrk="1" hangingPunct="1">
              <a:spcBef>
                <a:spcPct val="0"/>
              </a:spcBef>
            </a:pPr>
            <a:endParaRPr lang="en-US" dirty="0" smtClean="0"/>
          </a:p>
        </p:txBody>
      </p:sp>
      <p:sp>
        <p:nvSpPr>
          <p:cNvPr id="22531" name="Slide Number Placeholder 3"/>
          <p:cNvSpPr>
            <a:spLocks noGrp="1"/>
          </p:cNvSpPr>
          <p:nvPr>
            <p:ph type="sldNum" sz="quarter" idx="5"/>
          </p:nvPr>
        </p:nvSpPr>
        <p:spPr bwMode="auto">
          <a:noFill/>
          <a:ln>
            <a:miter lim="800000"/>
            <a:headEnd/>
            <a:tailEnd/>
          </a:ln>
        </p:spPr>
        <p:txBody>
          <a:bodyPr/>
          <a:lstStyle/>
          <a:p>
            <a:fld id="{E06765CD-A050-4A8B-AEFD-209B5852E181}" type="slidenum">
              <a:rPr lang="en-US" smtClean="0"/>
              <a:pPr/>
              <a:t>17</a:t>
            </a:fld>
            <a:endParaRPr lang="en-US" smtClean="0"/>
          </a:p>
        </p:txBody>
      </p:sp>
    </p:spTree>
    <p:extLst>
      <p:ext uri="{BB962C8B-B14F-4D97-AF65-F5344CB8AC3E}">
        <p14:creationId xmlns:p14="http://schemas.microsoft.com/office/powerpoint/2010/main" val="1154778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TextEdit="1"/>
          </p:cNvSpPr>
          <p:nvPr>
            <p:ph type="sldImg"/>
          </p:nvPr>
        </p:nvSpPr>
        <p:spPr bwMode="auto">
          <a:noFill/>
          <a:ln>
            <a:solidFill>
              <a:srgbClr val="000000"/>
            </a:solidFill>
            <a:miter lim="800000"/>
            <a:headEnd/>
            <a:tailEnd/>
          </a:ln>
        </p:spPr>
      </p:sp>
      <p:sp>
        <p:nvSpPr>
          <p:cNvPr id="18434" name="Rectangle 3"/>
          <p:cNvSpPr>
            <a:spLocks noGrp="1"/>
          </p:cNvSpPr>
          <p:nvPr>
            <p:ph type="body" idx="1"/>
          </p:nvPr>
        </p:nvSpPr>
        <p:spPr bwMode="auto">
          <a:noFill/>
        </p:spPr>
        <p:txBody>
          <a:bodyPr/>
          <a:lstStyle/>
          <a:p>
            <a:endParaRPr lang="en-US" smtClean="0"/>
          </a:p>
        </p:txBody>
      </p:sp>
    </p:spTree>
    <p:extLst>
      <p:ext uri="{BB962C8B-B14F-4D97-AF65-F5344CB8AC3E}">
        <p14:creationId xmlns:p14="http://schemas.microsoft.com/office/powerpoint/2010/main" val="1847573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3</a:t>
            </a:fld>
            <a:endParaRPr lang="en-US" smtClean="0"/>
          </a:p>
        </p:txBody>
      </p:sp>
    </p:spTree>
    <p:extLst>
      <p:ext uri="{BB962C8B-B14F-4D97-AF65-F5344CB8AC3E}">
        <p14:creationId xmlns:p14="http://schemas.microsoft.com/office/powerpoint/2010/main" val="3488651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4</a:t>
            </a:fld>
            <a:endParaRPr lang="en-US" smtClean="0"/>
          </a:p>
        </p:txBody>
      </p:sp>
    </p:spTree>
    <p:extLst>
      <p:ext uri="{BB962C8B-B14F-4D97-AF65-F5344CB8AC3E}">
        <p14:creationId xmlns:p14="http://schemas.microsoft.com/office/powerpoint/2010/main" val="1200934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5</a:t>
            </a:fld>
            <a:endParaRPr lang="en-US" smtClean="0"/>
          </a:p>
        </p:txBody>
      </p:sp>
    </p:spTree>
    <p:extLst>
      <p:ext uri="{BB962C8B-B14F-4D97-AF65-F5344CB8AC3E}">
        <p14:creationId xmlns:p14="http://schemas.microsoft.com/office/powerpoint/2010/main" val="255401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6</a:t>
            </a:fld>
            <a:endParaRPr lang="en-US" smtClean="0"/>
          </a:p>
        </p:txBody>
      </p:sp>
    </p:spTree>
    <p:extLst>
      <p:ext uri="{BB962C8B-B14F-4D97-AF65-F5344CB8AC3E}">
        <p14:creationId xmlns:p14="http://schemas.microsoft.com/office/powerpoint/2010/main" val="1172472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7</a:t>
            </a:fld>
            <a:endParaRPr lang="en-US" smtClean="0"/>
          </a:p>
        </p:txBody>
      </p:sp>
    </p:spTree>
    <p:extLst>
      <p:ext uri="{BB962C8B-B14F-4D97-AF65-F5344CB8AC3E}">
        <p14:creationId xmlns:p14="http://schemas.microsoft.com/office/powerpoint/2010/main" val="2581413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a:lstStyle/>
          <a:p>
            <a:pPr eaLnBrk="1" hangingPunct="1">
              <a:spcBef>
                <a:spcPct val="0"/>
              </a:spcBef>
            </a:pPr>
            <a:endParaRPr lang="en-US" dirty="0" smtClean="0"/>
          </a:p>
        </p:txBody>
      </p:sp>
      <p:sp>
        <p:nvSpPr>
          <p:cNvPr id="20483" name="Slide Number Placeholder 3"/>
          <p:cNvSpPr>
            <a:spLocks noGrp="1"/>
          </p:cNvSpPr>
          <p:nvPr>
            <p:ph type="sldNum" sz="quarter" idx="5"/>
          </p:nvPr>
        </p:nvSpPr>
        <p:spPr bwMode="auto">
          <a:noFill/>
          <a:ln>
            <a:miter lim="800000"/>
            <a:headEnd/>
            <a:tailEnd/>
          </a:ln>
        </p:spPr>
        <p:txBody>
          <a:bodyPr/>
          <a:lstStyle/>
          <a:p>
            <a:fld id="{7BD577BD-1F67-430A-9A46-23005EF981B9}" type="slidenum">
              <a:rPr lang="en-US" smtClean="0"/>
              <a:pPr/>
              <a:t>8</a:t>
            </a:fld>
            <a:endParaRPr lang="en-US" smtClean="0"/>
          </a:p>
        </p:txBody>
      </p:sp>
    </p:spTree>
    <p:extLst>
      <p:ext uri="{BB962C8B-B14F-4D97-AF65-F5344CB8AC3E}">
        <p14:creationId xmlns:p14="http://schemas.microsoft.com/office/powerpoint/2010/main" val="2037940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a:lstStyle/>
          <a:p>
            <a:pPr eaLnBrk="1" hangingPunct="1">
              <a:spcBef>
                <a:spcPct val="0"/>
              </a:spcBef>
            </a:pPr>
            <a:endParaRPr lang="en-US" dirty="0" smtClean="0"/>
          </a:p>
        </p:txBody>
      </p:sp>
      <p:sp>
        <p:nvSpPr>
          <p:cNvPr id="22531" name="Slide Number Placeholder 3"/>
          <p:cNvSpPr>
            <a:spLocks noGrp="1"/>
          </p:cNvSpPr>
          <p:nvPr>
            <p:ph type="sldNum" sz="quarter" idx="5"/>
          </p:nvPr>
        </p:nvSpPr>
        <p:spPr bwMode="auto">
          <a:noFill/>
          <a:ln>
            <a:miter lim="800000"/>
            <a:headEnd/>
            <a:tailEnd/>
          </a:ln>
        </p:spPr>
        <p:txBody>
          <a:bodyPr/>
          <a:lstStyle/>
          <a:p>
            <a:fld id="{E06765CD-A050-4A8B-AEFD-209B5852E181}" type="slidenum">
              <a:rPr lang="en-US" smtClean="0"/>
              <a:pPr/>
              <a:t>9</a:t>
            </a:fld>
            <a:endParaRPr lang="en-US" smtClean="0"/>
          </a:p>
        </p:txBody>
      </p:sp>
    </p:spTree>
    <p:extLst>
      <p:ext uri="{BB962C8B-B14F-4D97-AF65-F5344CB8AC3E}">
        <p14:creationId xmlns:p14="http://schemas.microsoft.com/office/powerpoint/2010/main" val="5048140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6"/>
          <p:cNvSpPr/>
          <p:nvPr userDrawn="1"/>
        </p:nvSpPr>
        <p:spPr>
          <a:xfrm>
            <a:off x="0" y="6248400"/>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pic>
        <p:nvPicPr>
          <p:cNvPr id="5" name="Picture 2" descr="F:\Work\Luu\Mau Template Powerpoint\template banner.jpg"/>
          <p:cNvPicPr>
            <a:picLocks noChangeAspect="1" noChangeArrowheads="1"/>
          </p:cNvPicPr>
          <p:nvPr userDrawn="1"/>
        </p:nvPicPr>
        <p:blipFill>
          <a:blip r:embed="rId2"/>
          <a:srcRect/>
          <a:stretch>
            <a:fillRect/>
          </a:stretch>
        </p:blipFill>
        <p:spPr bwMode="auto">
          <a:xfrm>
            <a:off x="0" y="0"/>
            <a:ext cx="9163050" cy="32004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p:ph type="dt" sz="half" idx="10"/>
          </p:nvPr>
        </p:nvSpPr>
        <p:spPr>
          <a:xfrm>
            <a:off x="374650" y="6356350"/>
            <a:ext cx="2133600" cy="365125"/>
          </a:xfrm>
        </p:spPr>
        <p:txBody>
          <a:bodyPr/>
          <a:lstStyle>
            <a:lvl1pPr>
              <a:defRPr sz="2800" b="1">
                <a:solidFill>
                  <a:schemeClr val="bg1"/>
                </a:solidFill>
              </a:defRPr>
            </a:lvl1pPr>
          </a:lstStyle>
          <a:p>
            <a:pPr>
              <a:defRPr/>
            </a:pPr>
            <a:fld id="{C69619DF-19C3-4355-808A-F908A120F910}" type="datetime1">
              <a:rPr lang="en-US"/>
              <a:pPr>
                <a:defRPr/>
              </a:pPr>
              <a:t>3/23/2021</a:t>
            </a:fld>
            <a:endParaRPr lang="en-US"/>
          </a:p>
        </p:txBody>
      </p:sp>
      <p:sp>
        <p:nvSpPr>
          <p:cNvPr id="7" name="Footer Placeholder 4"/>
          <p:cNvSpPr>
            <a:spLocks noGrp="1"/>
          </p:cNvSpPr>
          <p:nvPr>
            <p:ph type="ftr" sz="quarter" idx="11"/>
          </p:nvPr>
        </p:nvSpPr>
        <p:spPr/>
        <p:txBody>
          <a:bodyPr/>
          <a:lstStyle>
            <a:lvl1pPr>
              <a:defRPr sz="1600" b="1">
                <a:solidFill>
                  <a:schemeClr val="bg1"/>
                </a:solidFill>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FEB36900-ACE3-412B-9BA3-0D11402BAE9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4" name="Date Placeholder 3"/>
          <p:cNvSpPr txBox="1">
            <a:spLocks/>
          </p:cNvSpPr>
          <p:nvPr userDrawn="1"/>
        </p:nvSpPr>
        <p:spPr>
          <a:xfrm>
            <a:off x="457200" y="6356350"/>
            <a:ext cx="2133600" cy="365125"/>
          </a:xfrm>
          <a:prstGeom prst="rect">
            <a:avLst/>
          </a:prstGeom>
        </p:spPr>
        <p:txBody>
          <a:bodyPr anchor="ctr"/>
          <a:lstStyle/>
          <a:p>
            <a:pPr>
              <a:defRPr/>
            </a:pPr>
            <a:fld id="{58E00926-31C5-4BF3-88BA-AC046CE70B10}" type="datetime1">
              <a:rPr lang="en-US" sz="1200">
                <a:solidFill>
                  <a:srgbClr val="898989"/>
                </a:solidFill>
              </a:rPr>
              <a:pPr>
                <a:defRPr/>
              </a:pPr>
              <a:t>3/23/2021</a:t>
            </a:fld>
            <a:endParaRPr lang="en-US" sz="1200">
              <a:solidFill>
                <a:srgbClr val="898989"/>
              </a:solidFill>
            </a:endParaRPr>
          </a:p>
        </p:txBody>
      </p:sp>
      <p:sp>
        <p:nvSpPr>
          <p:cNvPr id="5" name="Slide Number Placeholder 5"/>
          <p:cNvSpPr txBox="1">
            <a:spLocks/>
          </p:cNvSpPr>
          <p:nvPr userDrawn="1"/>
        </p:nvSpPr>
        <p:spPr>
          <a:xfrm>
            <a:off x="6553200" y="6356350"/>
            <a:ext cx="2133600" cy="365125"/>
          </a:xfrm>
          <a:prstGeom prst="rect">
            <a:avLst/>
          </a:prstGeom>
        </p:spPr>
        <p:txBody>
          <a:bodyPr anchor="ctr"/>
          <a:lstStyle/>
          <a:p>
            <a:pPr algn="r">
              <a:defRPr/>
            </a:pPr>
            <a:fld id="{77CCC824-E603-42AE-882E-BF17ECFC234F}" type="slidenum">
              <a:rPr lang="en-US" sz="1200">
                <a:solidFill>
                  <a:srgbClr val="898989"/>
                </a:solidFill>
              </a:rPr>
              <a:pPr algn="r">
                <a:defRPr/>
              </a:pPr>
              <a:t>‹#›</a:t>
            </a:fld>
            <a:endParaRPr lang="en-US" sz="1200">
              <a:solidFill>
                <a:srgbClr val="898989"/>
              </a:solidFill>
            </a:endParaRPr>
          </a:p>
        </p:txBody>
      </p:sp>
      <p:sp>
        <p:nvSpPr>
          <p:cNvPr id="6" name="Rectangle 8"/>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7"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8"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9" name="Slide Number Placeholder 5"/>
          <p:cNvSpPr txBox="1">
            <a:spLocks/>
          </p:cNvSpPr>
          <p:nvPr userDrawn="1"/>
        </p:nvSpPr>
        <p:spPr>
          <a:xfrm>
            <a:off x="6664325" y="6357938"/>
            <a:ext cx="2133600" cy="365125"/>
          </a:xfrm>
          <a:prstGeom prst="rect">
            <a:avLst/>
          </a:prstGeom>
        </p:spPr>
        <p:txBody>
          <a:bodyPr anchor="ctr"/>
          <a:lstStyle/>
          <a:p>
            <a:pPr algn="r">
              <a:defRPr/>
            </a:pPr>
            <a:fld id="{35EB3AA8-5F16-4E4F-8542-54EED066451B}" type="slidenum">
              <a:rPr lang="en-US" sz="2000">
                <a:solidFill>
                  <a:schemeClr val="bg1"/>
                </a:solidFill>
              </a:rPr>
              <a:pPr algn="r">
                <a:defRPr/>
              </a:pPr>
              <a:t>‹#›</a:t>
            </a:fld>
            <a:endParaRPr lang="en-US" sz="1200">
              <a:solidFill>
                <a:schemeClr val="bg1"/>
              </a:solidFill>
            </a:endParaRPr>
          </a:p>
        </p:txBody>
      </p:sp>
      <p:grpSp>
        <p:nvGrpSpPr>
          <p:cNvPr id="10" name="Group 15"/>
          <p:cNvGrpSpPr>
            <a:grpSpLocks/>
          </p:cNvGrpSpPr>
          <p:nvPr userDrawn="1"/>
        </p:nvGrpSpPr>
        <p:grpSpPr bwMode="auto">
          <a:xfrm>
            <a:off x="0" y="0"/>
            <a:ext cx="9144000" cy="381000"/>
            <a:chOff x="0" y="0"/>
            <a:chExt cx="9144000" cy="381000"/>
          </a:xfrm>
        </p:grpSpPr>
        <p:sp>
          <p:nvSpPr>
            <p:cNvPr id="11" name="Rectangle 16"/>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2"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3"/>
          <p:cNvSpPr>
            <a:spLocks noGrp="1"/>
          </p:cNvSpPr>
          <p:nvPr>
            <p:ph type="dt" sz="half" idx="10"/>
          </p:nvPr>
        </p:nvSpPr>
        <p:spPr/>
        <p:txBody>
          <a:bodyPr/>
          <a:lstStyle>
            <a:lvl1pPr>
              <a:defRPr/>
            </a:lvl1pPr>
          </a:lstStyle>
          <a:p>
            <a:pPr>
              <a:defRPr/>
            </a:pPr>
            <a:fld id="{647DC175-6728-402D-95C8-34F1675D5221}" type="datetime1">
              <a:rPr lang="en-US"/>
              <a:pPr>
                <a:defRPr/>
              </a:pPr>
              <a:t>3/23/2021</a:t>
            </a:fld>
            <a:endParaRPr lang="en-US"/>
          </a:p>
        </p:txBody>
      </p:sp>
      <p:sp>
        <p:nvSpPr>
          <p:cNvPr id="14" name="Footer Placeholder 4"/>
          <p:cNvSpPr>
            <a:spLocks noGrp="1"/>
          </p:cNvSpPr>
          <p:nvPr>
            <p:ph type="ftr" sz="quarter" idx="11"/>
          </p:nvPr>
        </p:nvSpPr>
        <p:spPr/>
        <p:txBody>
          <a:bodyPr/>
          <a:lstStyle>
            <a:lvl1pPr>
              <a:defRPr/>
            </a:lvl1pPr>
          </a:lstStyle>
          <a:p>
            <a:pPr>
              <a:defRPr/>
            </a:pPr>
            <a:endParaRPr lang="en-US"/>
          </a:p>
        </p:txBody>
      </p:sp>
      <p:sp>
        <p:nvSpPr>
          <p:cNvPr id="15" name="Slide Number Placeholder 5"/>
          <p:cNvSpPr>
            <a:spLocks noGrp="1"/>
          </p:cNvSpPr>
          <p:nvPr>
            <p:ph type="sldNum" sz="quarter" idx="12"/>
          </p:nvPr>
        </p:nvSpPr>
        <p:spPr/>
        <p:txBody>
          <a:bodyPr/>
          <a:lstStyle>
            <a:lvl1pPr>
              <a:defRPr/>
            </a:lvl1pPr>
          </a:lstStyle>
          <a:p>
            <a:pPr>
              <a:defRPr/>
            </a:pPr>
            <a:fld id="{1A741172-318D-49D3-8386-F791B7E155C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txBox="1">
            <a:spLocks/>
          </p:cNvSpPr>
          <p:nvPr userDrawn="1"/>
        </p:nvSpPr>
        <p:spPr>
          <a:xfrm>
            <a:off x="457200" y="6356350"/>
            <a:ext cx="2133600" cy="365125"/>
          </a:xfrm>
          <a:prstGeom prst="rect">
            <a:avLst/>
          </a:prstGeom>
        </p:spPr>
        <p:txBody>
          <a:bodyPr anchor="ctr"/>
          <a:lstStyle/>
          <a:p>
            <a:pPr>
              <a:defRPr/>
            </a:pPr>
            <a:fld id="{42B61C14-B0A9-4E3A-8709-94A7CBB91E65}" type="datetime1">
              <a:rPr lang="en-US" sz="1200">
                <a:solidFill>
                  <a:srgbClr val="898989"/>
                </a:solidFill>
              </a:rPr>
              <a:pPr>
                <a:defRPr/>
              </a:pPr>
              <a:t>3/23/2021</a:t>
            </a:fld>
            <a:endParaRPr lang="en-US" sz="1200">
              <a:solidFill>
                <a:srgbClr val="898989"/>
              </a:solidFill>
            </a:endParaRPr>
          </a:p>
        </p:txBody>
      </p:sp>
      <p:sp>
        <p:nvSpPr>
          <p:cNvPr id="5" name="Slide Number Placeholder 5"/>
          <p:cNvSpPr txBox="1">
            <a:spLocks/>
          </p:cNvSpPr>
          <p:nvPr userDrawn="1"/>
        </p:nvSpPr>
        <p:spPr>
          <a:xfrm>
            <a:off x="6553200" y="6356350"/>
            <a:ext cx="2133600" cy="365125"/>
          </a:xfrm>
          <a:prstGeom prst="rect">
            <a:avLst/>
          </a:prstGeom>
        </p:spPr>
        <p:txBody>
          <a:bodyPr anchor="ctr"/>
          <a:lstStyle/>
          <a:p>
            <a:pPr algn="r">
              <a:defRPr/>
            </a:pPr>
            <a:fld id="{9C35E127-3D43-440E-AF76-09B43A7404EC}" type="slidenum">
              <a:rPr lang="en-US" sz="1200">
                <a:solidFill>
                  <a:srgbClr val="898989"/>
                </a:solidFill>
              </a:rPr>
              <a:pPr algn="r">
                <a:defRPr/>
              </a:pPr>
              <a:t>‹#›</a:t>
            </a:fld>
            <a:endParaRPr lang="en-US" sz="1200">
              <a:solidFill>
                <a:srgbClr val="898989"/>
              </a:solidFill>
            </a:endParaRPr>
          </a:p>
        </p:txBody>
      </p:sp>
      <p:sp>
        <p:nvSpPr>
          <p:cNvPr id="6" name="Rectangle 8"/>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7"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8"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9" name="Slide Number Placeholder 5"/>
          <p:cNvSpPr txBox="1">
            <a:spLocks/>
          </p:cNvSpPr>
          <p:nvPr userDrawn="1"/>
        </p:nvSpPr>
        <p:spPr>
          <a:xfrm>
            <a:off x="6664325" y="6357938"/>
            <a:ext cx="2133600" cy="365125"/>
          </a:xfrm>
          <a:prstGeom prst="rect">
            <a:avLst/>
          </a:prstGeom>
        </p:spPr>
        <p:txBody>
          <a:bodyPr anchor="ctr"/>
          <a:lstStyle/>
          <a:p>
            <a:pPr algn="r">
              <a:defRPr/>
            </a:pPr>
            <a:fld id="{C98A1773-6B30-4DEC-918C-150CE6EAC2D3}" type="slidenum">
              <a:rPr lang="en-US" sz="2000">
                <a:solidFill>
                  <a:schemeClr val="bg1"/>
                </a:solidFill>
              </a:rPr>
              <a:pPr algn="r">
                <a:defRPr/>
              </a:pPr>
              <a:t>‹#›</a:t>
            </a:fld>
            <a:endParaRPr lang="en-US" sz="1200">
              <a:solidFill>
                <a:schemeClr val="bg1"/>
              </a:solidFill>
            </a:endParaRPr>
          </a:p>
        </p:txBody>
      </p:sp>
      <p:grpSp>
        <p:nvGrpSpPr>
          <p:cNvPr id="10" name="Group 14"/>
          <p:cNvGrpSpPr>
            <a:grpSpLocks/>
          </p:cNvGrpSpPr>
          <p:nvPr userDrawn="1"/>
        </p:nvGrpSpPr>
        <p:grpSpPr bwMode="auto">
          <a:xfrm>
            <a:off x="0" y="0"/>
            <a:ext cx="9144000" cy="381000"/>
            <a:chOff x="0" y="0"/>
            <a:chExt cx="9144000" cy="381000"/>
          </a:xfrm>
        </p:grpSpPr>
        <p:sp>
          <p:nvSpPr>
            <p:cNvPr id="11" name="Rectangle 15"/>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2"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3"/>
          <p:cNvSpPr>
            <a:spLocks noGrp="1"/>
          </p:cNvSpPr>
          <p:nvPr>
            <p:ph type="dt" sz="half" idx="10"/>
          </p:nvPr>
        </p:nvSpPr>
        <p:spPr/>
        <p:txBody>
          <a:bodyPr/>
          <a:lstStyle>
            <a:lvl1pPr>
              <a:defRPr/>
            </a:lvl1pPr>
          </a:lstStyle>
          <a:p>
            <a:pPr>
              <a:defRPr/>
            </a:pPr>
            <a:fld id="{3DB770C9-B494-4A66-89FD-894A2A9452C1}" type="datetime1">
              <a:rPr lang="en-US"/>
              <a:pPr>
                <a:defRPr/>
              </a:pPr>
              <a:t>3/23/2021</a:t>
            </a:fld>
            <a:endParaRPr lang="en-US"/>
          </a:p>
        </p:txBody>
      </p:sp>
      <p:sp>
        <p:nvSpPr>
          <p:cNvPr id="14" name="Footer Placeholder 4"/>
          <p:cNvSpPr>
            <a:spLocks noGrp="1"/>
          </p:cNvSpPr>
          <p:nvPr>
            <p:ph type="ftr" sz="quarter" idx="11"/>
          </p:nvPr>
        </p:nvSpPr>
        <p:spPr/>
        <p:txBody>
          <a:bodyPr/>
          <a:lstStyle>
            <a:lvl1pPr>
              <a:defRPr/>
            </a:lvl1pPr>
          </a:lstStyle>
          <a:p>
            <a:pPr>
              <a:defRPr/>
            </a:pPr>
            <a:endParaRPr lang="en-US"/>
          </a:p>
        </p:txBody>
      </p:sp>
      <p:sp>
        <p:nvSpPr>
          <p:cNvPr id="15" name="Slide Number Placeholder 5"/>
          <p:cNvSpPr>
            <a:spLocks noGrp="1"/>
          </p:cNvSpPr>
          <p:nvPr>
            <p:ph type="sldNum" sz="quarter" idx="12"/>
          </p:nvPr>
        </p:nvSpPr>
        <p:spPr/>
        <p:txBody>
          <a:bodyPr/>
          <a:lstStyle>
            <a:lvl1pPr>
              <a:defRPr/>
            </a:lvl1pPr>
          </a:lstStyle>
          <a:p>
            <a:pPr>
              <a:defRPr/>
            </a:pPr>
            <a:fld id="{566273C3-3F7E-41A5-AAC8-87767190D6D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6"/>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5"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6"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7" name="Slide Number Placeholder 5"/>
          <p:cNvSpPr txBox="1">
            <a:spLocks/>
          </p:cNvSpPr>
          <p:nvPr userDrawn="1"/>
        </p:nvSpPr>
        <p:spPr>
          <a:xfrm>
            <a:off x="6664325" y="6357938"/>
            <a:ext cx="2133600" cy="365125"/>
          </a:xfrm>
          <a:prstGeom prst="rect">
            <a:avLst/>
          </a:prstGeom>
        </p:spPr>
        <p:txBody>
          <a:bodyPr anchor="ctr"/>
          <a:lstStyle/>
          <a:p>
            <a:pPr algn="r">
              <a:defRPr/>
            </a:pPr>
            <a:fld id="{BA1D74A5-908A-44E9-9DF7-21408D635BE3}" type="slidenum">
              <a:rPr lang="en-US" sz="2000">
                <a:solidFill>
                  <a:schemeClr val="bg1"/>
                </a:solidFill>
              </a:rPr>
              <a:pPr algn="r">
                <a:defRPr/>
              </a:pPr>
              <a:t>‹#›</a:t>
            </a:fld>
            <a:endParaRPr lang="en-US" sz="1200">
              <a:solidFill>
                <a:schemeClr val="bg1"/>
              </a:solidFill>
            </a:endParaRPr>
          </a:p>
        </p:txBody>
      </p:sp>
      <p:grpSp>
        <p:nvGrpSpPr>
          <p:cNvPr id="8" name="Group 12"/>
          <p:cNvGrpSpPr>
            <a:grpSpLocks/>
          </p:cNvGrpSpPr>
          <p:nvPr userDrawn="1"/>
        </p:nvGrpSpPr>
        <p:grpSpPr bwMode="auto">
          <a:xfrm>
            <a:off x="0" y="0"/>
            <a:ext cx="9144000" cy="381000"/>
            <a:chOff x="0" y="0"/>
            <a:chExt cx="9144000" cy="381000"/>
          </a:xfrm>
        </p:grpSpPr>
        <p:sp>
          <p:nvSpPr>
            <p:cNvPr id="9" name="Rectangle 13"/>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0"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11" name="Rectangle 8"/>
          <p:cNvSpPr/>
          <p:nvPr userDrawn="1"/>
        </p:nvSpPr>
        <p:spPr>
          <a:xfrm>
            <a:off x="0" y="152400"/>
            <a:ext cx="9144000" cy="400110"/>
          </a:xfrm>
          <a:prstGeom prst="rect">
            <a:avLst/>
          </a:prstGeom>
        </p:spPr>
        <p:txBody>
          <a:bodyPr>
            <a:spAutoFit/>
          </a:bodyPr>
          <a:lstStyle/>
          <a:p>
            <a:pPr algn="ctr" fontAlgn="auto">
              <a:spcBef>
                <a:spcPts val="0"/>
              </a:spcBef>
              <a:spcAft>
                <a:spcPts val="0"/>
              </a:spcAft>
              <a:defRPr/>
            </a:pPr>
            <a:r>
              <a:rPr lang="en-US" sz="2000" b="1" kern="0" spc="300">
                <a:ln w="11430" cmpd="sng">
                  <a:solidFill>
                    <a:srgbClr val="4F81BD">
                      <a:tint val="10000"/>
                    </a:srgbClr>
                  </a:solidFill>
                  <a:prstDash val="solid"/>
                  <a:miter lim="800000"/>
                </a:ln>
                <a:solidFill>
                  <a:sysClr val="window" lastClr="FFFFFF"/>
                </a:solidFill>
                <a:effectLst>
                  <a:glow rad="45500">
                    <a:srgbClr val="4F81BD">
                      <a:satMod val="220000"/>
                      <a:alpha val="35000"/>
                    </a:srgbClr>
                  </a:glow>
                </a:effectLst>
                <a:cs typeface="Times New Roman" pitchFamily="18" charset="0"/>
              </a:rPr>
              <a:t>BỘ THÔNG TIN VÀ TRUYỀN THÔNG</a:t>
            </a:r>
          </a:p>
        </p:txBody>
      </p:sp>
      <p:sp>
        <p:nvSpPr>
          <p:cNvPr id="12" name="TextBox 9"/>
          <p:cNvSpPr txBox="1"/>
          <p:nvPr userDrawn="1"/>
        </p:nvSpPr>
        <p:spPr>
          <a:xfrm>
            <a:off x="1295400" y="533400"/>
            <a:ext cx="6553200" cy="461665"/>
          </a:xfrm>
          <a:prstGeom prst="rect">
            <a:avLst/>
          </a:prstGeom>
          <a:noFill/>
        </p:spPr>
        <p:txBody>
          <a:bodyPr>
            <a:spAutoFit/>
          </a:bodyPr>
          <a:lstStyle/>
          <a:p>
            <a:pPr algn="ctr" fontAlgn="auto">
              <a:spcBef>
                <a:spcPts val="0"/>
              </a:spcBef>
              <a:spcAft>
                <a:spcPts val="0"/>
              </a:spcAft>
              <a:defRPr/>
            </a:pPr>
            <a:r>
              <a:rPr lang="en-US" sz="2400" b="1" kern="0" spc="300">
                <a:ln w="11430" cmpd="sng">
                  <a:solidFill>
                    <a:srgbClr val="4F81BD">
                      <a:tint val="10000"/>
                    </a:srgbClr>
                  </a:solidFill>
                  <a:prstDash val="solid"/>
                  <a:miter lim="800000"/>
                </a:ln>
                <a:solidFill>
                  <a:sysClr val="window" lastClr="FFFFFF"/>
                </a:solidFill>
                <a:effectLst>
                  <a:glow rad="45500">
                    <a:srgbClr val="4F81BD">
                      <a:satMod val="220000"/>
                      <a:alpha val="35000"/>
                    </a:srgbClr>
                  </a:glow>
                </a:effectLst>
                <a:cs typeface="Times New Roman" pitchFamily="18" charset="0"/>
              </a:rPr>
              <a:t>CỤC VIỄN THÔNG</a:t>
            </a:r>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Date Placeholder 3"/>
          <p:cNvSpPr>
            <a:spLocks noGrp="1"/>
          </p:cNvSpPr>
          <p:nvPr>
            <p:ph type="dt" sz="half" idx="10"/>
          </p:nvPr>
        </p:nvSpPr>
        <p:spPr/>
        <p:txBody>
          <a:bodyPr/>
          <a:lstStyle>
            <a:lvl1pPr>
              <a:defRPr/>
            </a:lvl1pPr>
          </a:lstStyle>
          <a:p>
            <a:pPr>
              <a:defRPr/>
            </a:pPr>
            <a:fld id="{EBB5D192-0678-4129-9972-C57E7E821410}" type="datetime1">
              <a:rPr lang="en-US"/>
              <a:pPr>
                <a:defRPr/>
              </a:pPr>
              <a:t>3/23/2021</a:t>
            </a:fld>
            <a:endParaRPr lang="en-US"/>
          </a:p>
        </p:txBody>
      </p:sp>
      <p:sp>
        <p:nvSpPr>
          <p:cNvPr id="14" name="Footer Placeholder 4"/>
          <p:cNvSpPr>
            <a:spLocks noGrp="1"/>
          </p:cNvSpPr>
          <p:nvPr>
            <p:ph type="ftr" sz="quarter" idx="11"/>
          </p:nvPr>
        </p:nvSpPr>
        <p:spPr/>
        <p:txBody>
          <a:bodyPr/>
          <a:lstStyle>
            <a:lvl1pPr>
              <a:defRPr/>
            </a:lvl1pPr>
          </a:lstStyle>
          <a:p>
            <a:pPr>
              <a:defRPr/>
            </a:pPr>
            <a:endParaRPr lang="en-US"/>
          </a:p>
        </p:txBody>
      </p:sp>
      <p:sp>
        <p:nvSpPr>
          <p:cNvPr id="15" name="Slide Number Placeholder 5"/>
          <p:cNvSpPr>
            <a:spLocks noGrp="1"/>
          </p:cNvSpPr>
          <p:nvPr>
            <p:ph type="sldNum" sz="quarter" idx="12"/>
          </p:nvPr>
        </p:nvSpPr>
        <p:spPr/>
        <p:txBody>
          <a:bodyPr/>
          <a:lstStyle>
            <a:lvl1pPr>
              <a:defRPr/>
            </a:lvl1pPr>
          </a:lstStyle>
          <a:p>
            <a:pPr>
              <a:defRPr/>
            </a:pPr>
            <a:fld id="{DC6B6FB5-4639-41D2-943F-0B8ED64F901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txBox="1">
            <a:spLocks/>
          </p:cNvSpPr>
          <p:nvPr userDrawn="1"/>
        </p:nvSpPr>
        <p:spPr>
          <a:xfrm>
            <a:off x="457200" y="6356350"/>
            <a:ext cx="2133600" cy="365125"/>
          </a:xfrm>
          <a:prstGeom prst="rect">
            <a:avLst/>
          </a:prstGeom>
        </p:spPr>
        <p:txBody>
          <a:bodyPr anchor="ctr"/>
          <a:lstStyle/>
          <a:p>
            <a:pPr>
              <a:defRPr/>
            </a:pPr>
            <a:fld id="{B3243625-5CCD-4A20-8346-EA9ED727E477}" type="datetime1">
              <a:rPr lang="en-US" sz="1200">
                <a:solidFill>
                  <a:srgbClr val="898989"/>
                </a:solidFill>
              </a:rPr>
              <a:pPr>
                <a:defRPr/>
              </a:pPr>
              <a:t>3/23/2021</a:t>
            </a:fld>
            <a:endParaRPr lang="en-US" sz="1200">
              <a:solidFill>
                <a:srgbClr val="898989"/>
              </a:solidFill>
            </a:endParaRPr>
          </a:p>
        </p:txBody>
      </p:sp>
      <p:sp>
        <p:nvSpPr>
          <p:cNvPr id="5" name="Slide Number Placeholder 5"/>
          <p:cNvSpPr txBox="1">
            <a:spLocks/>
          </p:cNvSpPr>
          <p:nvPr userDrawn="1"/>
        </p:nvSpPr>
        <p:spPr>
          <a:xfrm>
            <a:off x="6553200" y="6356350"/>
            <a:ext cx="2133600" cy="365125"/>
          </a:xfrm>
          <a:prstGeom prst="rect">
            <a:avLst/>
          </a:prstGeom>
        </p:spPr>
        <p:txBody>
          <a:bodyPr anchor="ctr"/>
          <a:lstStyle/>
          <a:p>
            <a:pPr algn="r">
              <a:defRPr/>
            </a:pPr>
            <a:fld id="{A2E37D38-E089-42B6-901B-5AB5080B3001}" type="slidenum">
              <a:rPr lang="en-US" sz="1200">
                <a:solidFill>
                  <a:srgbClr val="898989"/>
                </a:solidFill>
              </a:rPr>
              <a:pPr algn="r">
                <a:defRPr/>
              </a:pPr>
              <a:t>‹#›</a:t>
            </a:fld>
            <a:endParaRPr lang="en-US" sz="1200">
              <a:solidFill>
                <a:srgbClr val="898989"/>
              </a:solidFill>
            </a:endParaRPr>
          </a:p>
        </p:txBody>
      </p:sp>
      <p:sp>
        <p:nvSpPr>
          <p:cNvPr id="6" name="Rectangle 8"/>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7"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8"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9" name="Slide Number Placeholder 5"/>
          <p:cNvSpPr txBox="1">
            <a:spLocks/>
          </p:cNvSpPr>
          <p:nvPr userDrawn="1"/>
        </p:nvSpPr>
        <p:spPr>
          <a:xfrm>
            <a:off x="6664325" y="6357938"/>
            <a:ext cx="2133600" cy="365125"/>
          </a:xfrm>
          <a:prstGeom prst="rect">
            <a:avLst/>
          </a:prstGeom>
        </p:spPr>
        <p:txBody>
          <a:bodyPr anchor="ctr"/>
          <a:lstStyle/>
          <a:p>
            <a:pPr algn="r">
              <a:defRPr/>
            </a:pPr>
            <a:fld id="{3E45AC7F-A5DC-4FEF-A7BF-3C577F92A814}" type="slidenum">
              <a:rPr lang="en-US" sz="2000">
                <a:solidFill>
                  <a:schemeClr val="bg1"/>
                </a:solidFill>
              </a:rPr>
              <a:pPr algn="r">
                <a:defRPr/>
              </a:pPr>
              <a:t>‹#›</a:t>
            </a:fld>
            <a:endParaRPr lang="en-US" sz="1200">
              <a:solidFill>
                <a:schemeClr val="bg1"/>
              </a:solidFill>
            </a:endParaRPr>
          </a:p>
        </p:txBody>
      </p:sp>
      <p:grpSp>
        <p:nvGrpSpPr>
          <p:cNvPr id="10" name="Group 14"/>
          <p:cNvGrpSpPr>
            <a:grpSpLocks/>
          </p:cNvGrpSpPr>
          <p:nvPr userDrawn="1"/>
        </p:nvGrpSpPr>
        <p:grpSpPr bwMode="auto">
          <a:xfrm>
            <a:off x="0" y="0"/>
            <a:ext cx="9144000" cy="381000"/>
            <a:chOff x="0" y="0"/>
            <a:chExt cx="9144000" cy="381000"/>
          </a:xfrm>
        </p:grpSpPr>
        <p:sp>
          <p:nvSpPr>
            <p:cNvPr id="11" name="Rectangle 15"/>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2"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Date Placeholder 3"/>
          <p:cNvSpPr>
            <a:spLocks noGrp="1"/>
          </p:cNvSpPr>
          <p:nvPr>
            <p:ph type="dt" sz="half" idx="10"/>
          </p:nvPr>
        </p:nvSpPr>
        <p:spPr/>
        <p:txBody>
          <a:bodyPr/>
          <a:lstStyle>
            <a:lvl1pPr>
              <a:defRPr/>
            </a:lvl1pPr>
          </a:lstStyle>
          <a:p>
            <a:pPr>
              <a:defRPr/>
            </a:pPr>
            <a:fld id="{D0E323F5-874E-406B-82CF-B4D5AA5FE9FF}" type="datetime1">
              <a:rPr lang="en-US"/>
              <a:pPr>
                <a:defRPr/>
              </a:pPr>
              <a:t>3/23/2021</a:t>
            </a:fld>
            <a:endParaRPr lang="en-US"/>
          </a:p>
        </p:txBody>
      </p:sp>
      <p:sp>
        <p:nvSpPr>
          <p:cNvPr id="14" name="Footer Placeholder 4"/>
          <p:cNvSpPr>
            <a:spLocks noGrp="1"/>
          </p:cNvSpPr>
          <p:nvPr>
            <p:ph type="ftr" sz="quarter" idx="11"/>
          </p:nvPr>
        </p:nvSpPr>
        <p:spPr/>
        <p:txBody>
          <a:bodyPr/>
          <a:lstStyle>
            <a:lvl1pPr>
              <a:defRPr/>
            </a:lvl1pPr>
          </a:lstStyle>
          <a:p>
            <a:pPr>
              <a:defRPr/>
            </a:pPr>
            <a:endParaRPr lang="en-US"/>
          </a:p>
        </p:txBody>
      </p:sp>
      <p:sp>
        <p:nvSpPr>
          <p:cNvPr id="15" name="Slide Number Placeholder 5"/>
          <p:cNvSpPr>
            <a:spLocks noGrp="1"/>
          </p:cNvSpPr>
          <p:nvPr>
            <p:ph type="sldNum" sz="quarter" idx="12"/>
          </p:nvPr>
        </p:nvSpPr>
        <p:spPr/>
        <p:txBody>
          <a:bodyPr/>
          <a:lstStyle>
            <a:lvl1pPr>
              <a:defRPr/>
            </a:lvl1pPr>
          </a:lstStyle>
          <a:p>
            <a:pPr>
              <a:defRPr/>
            </a:pPr>
            <a:fld id="{1AD66EDB-1347-42A3-9281-167BAB34BEF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3"/>
          <p:cNvSpPr txBox="1">
            <a:spLocks/>
          </p:cNvSpPr>
          <p:nvPr userDrawn="1"/>
        </p:nvSpPr>
        <p:spPr>
          <a:xfrm>
            <a:off x="457200" y="6356350"/>
            <a:ext cx="2133600" cy="365125"/>
          </a:xfrm>
          <a:prstGeom prst="rect">
            <a:avLst/>
          </a:prstGeom>
        </p:spPr>
        <p:txBody>
          <a:bodyPr anchor="ctr"/>
          <a:lstStyle/>
          <a:p>
            <a:pPr>
              <a:defRPr/>
            </a:pPr>
            <a:fld id="{4E5F0D94-7979-44F4-A3AB-B4739FDA3208}" type="datetime1">
              <a:rPr lang="en-US" sz="1200">
                <a:solidFill>
                  <a:srgbClr val="898989"/>
                </a:solidFill>
              </a:rPr>
              <a:pPr>
                <a:defRPr/>
              </a:pPr>
              <a:t>3/23/2021</a:t>
            </a:fld>
            <a:endParaRPr lang="en-US" sz="1200">
              <a:solidFill>
                <a:srgbClr val="898989"/>
              </a:solidFill>
            </a:endParaRPr>
          </a:p>
        </p:txBody>
      </p:sp>
      <p:sp>
        <p:nvSpPr>
          <p:cNvPr id="6" name="Slide Number Placeholder 5"/>
          <p:cNvSpPr txBox="1">
            <a:spLocks/>
          </p:cNvSpPr>
          <p:nvPr userDrawn="1"/>
        </p:nvSpPr>
        <p:spPr>
          <a:xfrm>
            <a:off x="6553200" y="6356350"/>
            <a:ext cx="2133600" cy="365125"/>
          </a:xfrm>
          <a:prstGeom prst="rect">
            <a:avLst/>
          </a:prstGeom>
        </p:spPr>
        <p:txBody>
          <a:bodyPr anchor="ctr"/>
          <a:lstStyle/>
          <a:p>
            <a:pPr algn="r">
              <a:defRPr/>
            </a:pPr>
            <a:fld id="{B754E96D-9219-4DB8-848E-B02B0156365E}" type="slidenum">
              <a:rPr lang="en-US" sz="1200">
                <a:solidFill>
                  <a:srgbClr val="898989"/>
                </a:solidFill>
              </a:rPr>
              <a:pPr algn="r">
                <a:defRPr/>
              </a:pPr>
              <a:t>‹#›</a:t>
            </a:fld>
            <a:endParaRPr lang="en-US" sz="1200">
              <a:solidFill>
                <a:srgbClr val="898989"/>
              </a:solidFill>
            </a:endParaRPr>
          </a:p>
        </p:txBody>
      </p:sp>
      <p:sp>
        <p:nvSpPr>
          <p:cNvPr id="7" name="Rectangle 9"/>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8"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9"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10" name="Slide Number Placeholder 5"/>
          <p:cNvSpPr txBox="1">
            <a:spLocks/>
          </p:cNvSpPr>
          <p:nvPr userDrawn="1"/>
        </p:nvSpPr>
        <p:spPr>
          <a:xfrm>
            <a:off x="6664325" y="6357938"/>
            <a:ext cx="2133600" cy="365125"/>
          </a:xfrm>
          <a:prstGeom prst="rect">
            <a:avLst/>
          </a:prstGeom>
        </p:spPr>
        <p:txBody>
          <a:bodyPr anchor="ctr"/>
          <a:lstStyle/>
          <a:p>
            <a:pPr algn="r">
              <a:defRPr/>
            </a:pPr>
            <a:fld id="{E3AB8C78-3237-4253-A3CF-6DBACEB0DCF7}" type="slidenum">
              <a:rPr lang="en-US" sz="2000">
                <a:solidFill>
                  <a:schemeClr val="bg1"/>
                </a:solidFill>
              </a:rPr>
              <a:pPr algn="r">
                <a:defRPr/>
              </a:pPr>
              <a:t>‹#›</a:t>
            </a:fld>
            <a:endParaRPr lang="en-US" sz="1200">
              <a:solidFill>
                <a:schemeClr val="bg1"/>
              </a:solidFill>
            </a:endParaRPr>
          </a:p>
        </p:txBody>
      </p:sp>
      <p:grpSp>
        <p:nvGrpSpPr>
          <p:cNvPr id="11" name="Group 15"/>
          <p:cNvGrpSpPr>
            <a:grpSpLocks/>
          </p:cNvGrpSpPr>
          <p:nvPr userDrawn="1"/>
        </p:nvGrpSpPr>
        <p:grpSpPr bwMode="auto">
          <a:xfrm>
            <a:off x="0" y="76200"/>
            <a:ext cx="9144000" cy="381000"/>
            <a:chOff x="0" y="0"/>
            <a:chExt cx="9144000" cy="381000"/>
          </a:xfrm>
        </p:grpSpPr>
        <p:sp>
          <p:nvSpPr>
            <p:cNvPr id="12" name="Rectangle 16"/>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3"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Date Placeholder 4"/>
          <p:cNvSpPr>
            <a:spLocks noGrp="1"/>
          </p:cNvSpPr>
          <p:nvPr>
            <p:ph type="dt" sz="half" idx="10"/>
          </p:nvPr>
        </p:nvSpPr>
        <p:spPr/>
        <p:txBody>
          <a:bodyPr/>
          <a:lstStyle>
            <a:lvl1pPr>
              <a:defRPr/>
            </a:lvl1pPr>
          </a:lstStyle>
          <a:p>
            <a:pPr>
              <a:defRPr/>
            </a:pPr>
            <a:fld id="{37BCE93C-DB22-4D27-9AC4-3FCBCF78DE5C}" type="datetime1">
              <a:rPr lang="en-US"/>
              <a:pPr>
                <a:defRPr/>
              </a:pPr>
              <a:t>3/23/2021</a:t>
            </a:fld>
            <a:endParaRPr lang="en-US"/>
          </a:p>
        </p:txBody>
      </p:sp>
      <p:sp>
        <p:nvSpPr>
          <p:cNvPr id="15" name="Footer Placeholder 5"/>
          <p:cNvSpPr>
            <a:spLocks noGrp="1"/>
          </p:cNvSpPr>
          <p:nvPr>
            <p:ph type="ftr" sz="quarter" idx="11"/>
          </p:nvPr>
        </p:nvSpPr>
        <p:spPr/>
        <p:txBody>
          <a:bodyPr/>
          <a:lstStyle>
            <a:lvl1pPr>
              <a:defRPr/>
            </a:lvl1pPr>
          </a:lstStyle>
          <a:p>
            <a:pPr>
              <a:defRPr/>
            </a:pPr>
            <a:endParaRPr lang="en-US"/>
          </a:p>
        </p:txBody>
      </p:sp>
      <p:sp>
        <p:nvSpPr>
          <p:cNvPr id="16" name="Slide Number Placeholder 6"/>
          <p:cNvSpPr>
            <a:spLocks noGrp="1"/>
          </p:cNvSpPr>
          <p:nvPr>
            <p:ph type="sldNum" sz="quarter" idx="12"/>
          </p:nvPr>
        </p:nvSpPr>
        <p:spPr/>
        <p:txBody>
          <a:bodyPr/>
          <a:lstStyle>
            <a:lvl1pPr>
              <a:defRPr/>
            </a:lvl1pPr>
          </a:lstStyle>
          <a:p>
            <a:pPr>
              <a:defRPr/>
            </a:pPr>
            <a:fld id="{0E64790A-C939-4D6D-A1BC-394E45AC73A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3"/>
          <p:cNvSpPr txBox="1">
            <a:spLocks/>
          </p:cNvSpPr>
          <p:nvPr userDrawn="1"/>
        </p:nvSpPr>
        <p:spPr>
          <a:xfrm>
            <a:off x="457200" y="6356350"/>
            <a:ext cx="2133600" cy="365125"/>
          </a:xfrm>
          <a:prstGeom prst="rect">
            <a:avLst/>
          </a:prstGeom>
        </p:spPr>
        <p:txBody>
          <a:bodyPr anchor="ctr"/>
          <a:lstStyle/>
          <a:p>
            <a:pPr>
              <a:defRPr/>
            </a:pPr>
            <a:fld id="{0CE774D6-E7FC-492A-B00B-B01EE1DA2ABE}" type="datetime1">
              <a:rPr lang="en-US" sz="1200">
                <a:solidFill>
                  <a:srgbClr val="898989"/>
                </a:solidFill>
              </a:rPr>
              <a:pPr>
                <a:defRPr/>
              </a:pPr>
              <a:t>3/23/2021</a:t>
            </a:fld>
            <a:endParaRPr lang="en-US" sz="1200">
              <a:solidFill>
                <a:srgbClr val="898989"/>
              </a:solidFill>
            </a:endParaRPr>
          </a:p>
        </p:txBody>
      </p:sp>
      <p:sp>
        <p:nvSpPr>
          <p:cNvPr id="8" name="Slide Number Placeholder 5"/>
          <p:cNvSpPr txBox="1">
            <a:spLocks/>
          </p:cNvSpPr>
          <p:nvPr userDrawn="1"/>
        </p:nvSpPr>
        <p:spPr>
          <a:xfrm>
            <a:off x="6553200" y="6356350"/>
            <a:ext cx="2133600" cy="365125"/>
          </a:xfrm>
          <a:prstGeom prst="rect">
            <a:avLst/>
          </a:prstGeom>
        </p:spPr>
        <p:txBody>
          <a:bodyPr anchor="ctr"/>
          <a:lstStyle/>
          <a:p>
            <a:pPr algn="r">
              <a:defRPr/>
            </a:pPr>
            <a:fld id="{0D94CAD3-AE61-4A99-A122-2A3C20DD28CC}" type="slidenum">
              <a:rPr lang="en-US" sz="1200">
                <a:solidFill>
                  <a:srgbClr val="898989"/>
                </a:solidFill>
              </a:rPr>
              <a:pPr algn="r">
                <a:defRPr/>
              </a:pPr>
              <a:t>‹#›</a:t>
            </a:fld>
            <a:endParaRPr lang="en-US" sz="1200">
              <a:solidFill>
                <a:srgbClr val="898989"/>
              </a:solidFill>
            </a:endParaRPr>
          </a:p>
        </p:txBody>
      </p:sp>
      <p:sp>
        <p:nvSpPr>
          <p:cNvPr id="9" name="Rectangle 11"/>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0"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11"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12" name="Slide Number Placeholder 5"/>
          <p:cNvSpPr txBox="1">
            <a:spLocks/>
          </p:cNvSpPr>
          <p:nvPr userDrawn="1"/>
        </p:nvSpPr>
        <p:spPr>
          <a:xfrm>
            <a:off x="6664325" y="6357938"/>
            <a:ext cx="2133600" cy="365125"/>
          </a:xfrm>
          <a:prstGeom prst="rect">
            <a:avLst/>
          </a:prstGeom>
        </p:spPr>
        <p:txBody>
          <a:bodyPr anchor="ctr"/>
          <a:lstStyle/>
          <a:p>
            <a:pPr algn="r">
              <a:defRPr/>
            </a:pPr>
            <a:fld id="{4E882F05-5EC6-4CBE-B49C-92ECE8F807FB}" type="slidenum">
              <a:rPr lang="en-US" sz="2000">
                <a:solidFill>
                  <a:schemeClr val="bg1"/>
                </a:solidFill>
              </a:rPr>
              <a:pPr algn="r">
                <a:defRPr/>
              </a:pPr>
              <a:t>‹#›</a:t>
            </a:fld>
            <a:endParaRPr lang="en-US" sz="1200">
              <a:solidFill>
                <a:schemeClr val="bg1"/>
              </a:solidFill>
            </a:endParaRPr>
          </a:p>
        </p:txBody>
      </p:sp>
      <p:grpSp>
        <p:nvGrpSpPr>
          <p:cNvPr id="13" name="Group 17"/>
          <p:cNvGrpSpPr>
            <a:grpSpLocks/>
          </p:cNvGrpSpPr>
          <p:nvPr userDrawn="1"/>
        </p:nvGrpSpPr>
        <p:grpSpPr bwMode="auto">
          <a:xfrm>
            <a:off x="0" y="0"/>
            <a:ext cx="9144000" cy="381000"/>
            <a:chOff x="0" y="0"/>
            <a:chExt cx="9144000" cy="381000"/>
          </a:xfrm>
        </p:grpSpPr>
        <p:sp>
          <p:nvSpPr>
            <p:cNvPr id="14" name="Rectangle 18"/>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5"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Date Placeholder 6"/>
          <p:cNvSpPr>
            <a:spLocks noGrp="1"/>
          </p:cNvSpPr>
          <p:nvPr>
            <p:ph type="dt" sz="half" idx="10"/>
          </p:nvPr>
        </p:nvSpPr>
        <p:spPr/>
        <p:txBody>
          <a:bodyPr/>
          <a:lstStyle>
            <a:lvl1pPr>
              <a:defRPr/>
            </a:lvl1pPr>
          </a:lstStyle>
          <a:p>
            <a:pPr>
              <a:defRPr/>
            </a:pPr>
            <a:fld id="{C5AF38A1-54D4-430C-A823-1CB2AA19B6B1}" type="datetime1">
              <a:rPr lang="en-US"/>
              <a:pPr>
                <a:defRPr/>
              </a:pPr>
              <a:t>3/23/2021</a:t>
            </a:fld>
            <a:endParaRPr lang="en-US"/>
          </a:p>
        </p:txBody>
      </p:sp>
      <p:sp>
        <p:nvSpPr>
          <p:cNvPr id="17" name="Footer Placeholder 7"/>
          <p:cNvSpPr>
            <a:spLocks noGrp="1"/>
          </p:cNvSpPr>
          <p:nvPr>
            <p:ph type="ftr" sz="quarter" idx="11"/>
          </p:nvPr>
        </p:nvSpPr>
        <p:spPr/>
        <p:txBody>
          <a:bodyPr/>
          <a:lstStyle>
            <a:lvl1pPr>
              <a:defRPr/>
            </a:lvl1pPr>
          </a:lstStyle>
          <a:p>
            <a:pPr>
              <a:defRPr/>
            </a:pPr>
            <a:endParaRPr lang="en-US"/>
          </a:p>
        </p:txBody>
      </p:sp>
      <p:sp>
        <p:nvSpPr>
          <p:cNvPr id="18" name="Slide Number Placeholder 8"/>
          <p:cNvSpPr>
            <a:spLocks noGrp="1"/>
          </p:cNvSpPr>
          <p:nvPr>
            <p:ph type="sldNum" sz="quarter" idx="12"/>
          </p:nvPr>
        </p:nvSpPr>
        <p:spPr/>
        <p:txBody>
          <a:bodyPr/>
          <a:lstStyle>
            <a:lvl1pPr>
              <a:defRPr/>
            </a:lvl1pPr>
          </a:lstStyle>
          <a:p>
            <a:pPr>
              <a:defRPr/>
            </a:pPr>
            <a:fld id="{6D3F2C75-4B5F-449F-9288-D2D0F20684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3"/>
          <p:cNvSpPr txBox="1">
            <a:spLocks/>
          </p:cNvSpPr>
          <p:nvPr userDrawn="1"/>
        </p:nvSpPr>
        <p:spPr>
          <a:xfrm>
            <a:off x="457200" y="6356350"/>
            <a:ext cx="2133600" cy="365125"/>
          </a:xfrm>
          <a:prstGeom prst="rect">
            <a:avLst/>
          </a:prstGeom>
        </p:spPr>
        <p:txBody>
          <a:bodyPr anchor="ctr"/>
          <a:lstStyle/>
          <a:p>
            <a:pPr>
              <a:defRPr/>
            </a:pPr>
            <a:fld id="{707DF1C7-1621-48FF-BFCC-0EE128A3215F}" type="datetime1">
              <a:rPr lang="en-US" sz="1200">
                <a:solidFill>
                  <a:srgbClr val="898989"/>
                </a:solidFill>
              </a:rPr>
              <a:pPr>
                <a:defRPr/>
              </a:pPr>
              <a:t>3/23/2021</a:t>
            </a:fld>
            <a:endParaRPr lang="en-US" sz="1200">
              <a:solidFill>
                <a:srgbClr val="898989"/>
              </a:solidFill>
            </a:endParaRPr>
          </a:p>
        </p:txBody>
      </p:sp>
      <p:sp>
        <p:nvSpPr>
          <p:cNvPr id="4" name="Slide Number Placeholder 5"/>
          <p:cNvSpPr txBox="1">
            <a:spLocks/>
          </p:cNvSpPr>
          <p:nvPr userDrawn="1"/>
        </p:nvSpPr>
        <p:spPr>
          <a:xfrm>
            <a:off x="6553200" y="6356350"/>
            <a:ext cx="2133600" cy="365125"/>
          </a:xfrm>
          <a:prstGeom prst="rect">
            <a:avLst/>
          </a:prstGeom>
        </p:spPr>
        <p:txBody>
          <a:bodyPr anchor="ctr"/>
          <a:lstStyle/>
          <a:p>
            <a:pPr algn="r">
              <a:defRPr/>
            </a:pPr>
            <a:fld id="{63496739-0AD7-4AE1-8280-4FB7DEEC79A0}" type="slidenum">
              <a:rPr lang="en-US" sz="1200">
                <a:solidFill>
                  <a:srgbClr val="898989"/>
                </a:solidFill>
              </a:rPr>
              <a:pPr algn="r">
                <a:defRPr/>
              </a:pPr>
              <a:t>‹#›</a:t>
            </a:fld>
            <a:endParaRPr lang="en-US" sz="1200">
              <a:solidFill>
                <a:srgbClr val="898989"/>
              </a:solidFill>
            </a:endParaRPr>
          </a:p>
        </p:txBody>
      </p:sp>
      <p:sp>
        <p:nvSpPr>
          <p:cNvPr id="5" name="Rectangle 7"/>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6"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7"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8" name="Slide Number Placeholder 5"/>
          <p:cNvSpPr txBox="1">
            <a:spLocks/>
          </p:cNvSpPr>
          <p:nvPr userDrawn="1"/>
        </p:nvSpPr>
        <p:spPr>
          <a:xfrm>
            <a:off x="6664325" y="6357938"/>
            <a:ext cx="2133600" cy="365125"/>
          </a:xfrm>
          <a:prstGeom prst="rect">
            <a:avLst/>
          </a:prstGeom>
        </p:spPr>
        <p:txBody>
          <a:bodyPr anchor="ctr"/>
          <a:lstStyle/>
          <a:p>
            <a:pPr algn="r">
              <a:defRPr/>
            </a:pPr>
            <a:fld id="{0BF5877D-8751-426B-91CA-1F95B3EA0135}" type="slidenum">
              <a:rPr lang="en-US" sz="2000">
                <a:solidFill>
                  <a:schemeClr val="bg1"/>
                </a:solidFill>
              </a:rPr>
              <a:pPr algn="r">
                <a:defRPr/>
              </a:pPr>
              <a:t>‹#›</a:t>
            </a:fld>
            <a:endParaRPr lang="en-US" sz="1200">
              <a:solidFill>
                <a:schemeClr val="bg1"/>
              </a:solidFill>
            </a:endParaRPr>
          </a:p>
        </p:txBody>
      </p:sp>
      <p:grpSp>
        <p:nvGrpSpPr>
          <p:cNvPr id="9" name="Group 13"/>
          <p:cNvGrpSpPr>
            <a:grpSpLocks/>
          </p:cNvGrpSpPr>
          <p:nvPr userDrawn="1"/>
        </p:nvGrpSpPr>
        <p:grpSpPr bwMode="auto">
          <a:xfrm>
            <a:off x="0" y="0"/>
            <a:ext cx="9144000" cy="381000"/>
            <a:chOff x="0" y="0"/>
            <a:chExt cx="9144000" cy="381000"/>
          </a:xfrm>
        </p:grpSpPr>
        <p:sp>
          <p:nvSpPr>
            <p:cNvPr id="10" name="Rectangle 14"/>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1" name="Title 1"/>
            <p:cNvSpPr txBox="1">
              <a:spLocks/>
            </p:cNvSpPr>
            <p:nvPr userDrawn="1"/>
          </p:nvSpPr>
          <p:spPr>
            <a:xfrm>
              <a:off x="0" y="0"/>
              <a:ext cx="9144000" cy="304800"/>
            </a:xfrm>
            <a:prstGeom prst="rect">
              <a:avLst/>
            </a:prstGeom>
            <a:noFill/>
            <a:ln>
              <a:noFill/>
            </a:ln>
          </p:spPr>
          <p:txBody>
            <a:bodyPr anchor="ctr"/>
            <a:lstStyle/>
            <a:p>
              <a:pPr algn="ctr">
                <a:defRPr/>
              </a:pPr>
              <a:endParaRPr lang="en-US">
                <a:solidFill>
                  <a:schemeClr val="bg1"/>
                </a:solidFill>
              </a:endParaRPr>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12" name="Date Placeholder 2"/>
          <p:cNvSpPr>
            <a:spLocks noGrp="1"/>
          </p:cNvSpPr>
          <p:nvPr>
            <p:ph type="dt" sz="half" idx="10"/>
          </p:nvPr>
        </p:nvSpPr>
        <p:spPr/>
        <p:txBody>
          <a:bodyPr/>
          <a:lstStyle>
            <a:lvl1pPr>
              <a:defRPr/>
            </a:lvl1pPr>
          </a:lstStyle>
          <a:p>
            <a:pPr>
              <a:defRPr/>
            </a:pPr>
            <a:fld id="{9FC99C9E-BDFF-4D3D-BCBA-CFC294EFD7DC}" type="datetime1">
              <a:rPr lang="en-US"/>
              <a:pPr>
                <a:defRPr/>
              </a:pPr>
              <a:t>3/23/2021</a:t>
            </a:fld>
            <a:endParaRPr lang="en-US"/>
          </a:p>
        </p:txBody>
      </p:sp>
      <p:sp>
        <p:nvSpPr>
          <p:cNvPr id="13" name="Footer Placeholder 3"/>
          <p:cNvSpPr>
            <a:spLocks noGrp="1"/>
          </p:cNvSpPr>
          <p:nvPr>
            <p:ph type="ftr" sz="quarter" idx="11"/>
          </p:nvPr>
        </p:nvSpPr>
        <p:spPr/>
        <p:txBody>
          <a:bodyPr/>
          <a:lstStyle>
            <a:lvl1pPr>
              <a:defRPr/>
            </a:lvl1pPr>
          </a:lstStyle>
          <a:p>
            <a:pPr>
              <a:defRPr/>
            </a:pPr>
            <a:endParaRPr lang="en-US"/>
          </a:p>
        </p:txBody>
      </p:sp>
      <p:sp>
        <p:nvSpPr>
          <p:cNvPr id="14" name="Slide Number Placeholder 4"/>
          <p:cNvSpPr>
            <a:spLocks noGrp="1"/>
          </p:cNvSpPr>
          <p:nvPr>
            <p:ph type="sldNum" sz="quarter" idx="12"/>
          </p:nvPr>
        </p:nvSpPr>
        <p:spPr/>
        <p:txBody>
          <a:bodyPr/>
          <a:lstStyle>
            <a:lvl1pPr>
              <a:defRPr/>
            </a:lvl1pPr>
          </a:lstStyle>
          <a:p>
            <a:pPr>
              <a:defRPr/>
            </a:pPr>
            <a:fld id="{5FAA78D3-E760-40EF-A80F-ACCECBED78D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3"/>
          <p:cNvSpPr txBox="1">
            <a:spLocks/>
          </p:cNvSpPr>
          <p:nvPr userDrawn="1"/>
        </p:nvSpPr>
        <p:spPr>
          <a:xfrm>
            <a:off x="457200" y="6356350"/>
            <a:ext cx="2133600" cy="365125"/>
          </a:xfrm>
          <a:prstGeom prst="rect">
            <a:avLst/>
          </a:prstGeom>
        </p:spPr>
        <p:txBody>
          <a:bodyPr anchor="ctr"/>
          <a:lstStyle/>
          <a:p>
            <a:pPr>
              <a:defRPr/>
            </a:pPr>
            <a:fld id="{3EA608B4-B98A-498D-B36C-FAEEF105C339}" type="datetime1">
              <a:rPr lang="en-US" sz="1200">
                <a:solidFill>
                  <a:srgbClr val="898989"/>
                </a:solidFill>
              </a:rPr>
              <a:pPr>
                <a:defRPr/>
              </a:pPr>
              <a:t>3/23/2021</a:t>
            </a:fld>
            <a:endParaRPr lang="en-US" sz="1200">
              <a:solidFill>
                <a:srgbClr val="898989"/>
              </a:solidFill>
            </a:endParaRPr>
          </a:p>
        </p:txBody>
      </p:sp>
      <p:sp>
        <p:nvSpPr>
          <p:cNvPr id="3" name="Slide Number Placeholder 5"/>
          <p:cNvSpPr txBox="1">
            <a:spLocks/>
          </p:cNvSpPr>
          <p:nvPr userDrawn="1"/>
        </p:nvSpPr>
        <p:spPr>
          <a:xfrm>
            <a:off x="6553200" y="6356350"/>
            <a:ext cx="2133600" cy="365125"/>
          </a:xfrm>
          <a:prstGeom prst="rect">
            <a:avLst/>
          </a:prstGeom>
        </p:spPr>
        <p:txBody>
          <a:bodyPr anchor="ctr"/>
          <a:lstStyle/>
          <a:p>
            <a:pPr algn="r">
              <a:defRPr/>
            </a:pPr>
            <a:fld id="{F0B800C5-866A-4A2D-9BEF-E41600DE2364}" type="slidenum">
              <a:rPr lang="en-US" sz="1200">
                <a:solidFill>
                  <a:srgbClr val="898989"/>
                </a:solidFill>
              </a:rPr>
              <a:pPr algn="r">
                <a:defRPr/>
              </a:pPr>
              <a:t>‹#›</a:t>
            </a:fld>
            <a:endParaRPr lang="en-US" sz="1200">
              <a:solidFill>
                <a:srgbClr val="898989"/>
              </a:solidFill>
            </a:endParaRPr>
          </a:p>
        </p:txBody>
      </p:sp>
      <p:sp>
        <p:nvSpPr>
          <p:cNvPr id="4" name="Rectangle 6"/>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5" name="Footer Placeholder 4"/>
          <p:cNvSpPr txBox="1">
            <a:spLocks/>
          </p:cNvSpPr>
          <p:nvPr userDrawn="1"/>
        </p:nvSpPr>
        <p:spPr>
          <a:xfrm>
            <a:off x="3125788" y="6357938"/>
            <a:ext cx="2895600" cy="365125"/>
          </a:xfrm>
          <a:prstGeom prst="rect">
            <a:avLst/>
          </a:prstGeom>
        </p:spPr>
        <p:txBody>
          <a:bodyPr anchor="ctr"/>
          <a:lstStyle/>
          <a:p>
            <a:pPr algn="ctr">
              <a:defRPr/>
            </a:pPr>
            <a:r>
              <a:rPr lang="en-US" sz="2400" b="1">
                <a:solidFill>
                  <a:schemeClr val="bg1"/>
                </a:solidFill>
              </a:rPr>
              <a:t>2014</a:t>
            </a:r>
          </a:p>
        </p:txBody>
      </p:sp>
      <p:sp>
        <p:nvSpPr>
          <p:cNvPr id="6" name="Slide Number Placeholder 5"/>
          <p:cNvSpPr txBox="1">
            <a:spLocks/>
          </p:cNvSpPr>
          <p:nvPr userDrawn="1"/>
        </p:nvSpPr>
        <p:spPr>
          <a:xfrm>
            <a:off x="6664325" y="6357938"/>
            <a:ext cx="2133600" cy="365125"/>
          </a:xfrm>
          <a:prstGeom prst="rect">
            <a:avLst/>
          </a:prstGeom>
        </p:spPr>
        <p:txBody>
          <a:bodyPr anchor="ctr"/>
          <a:lstStyle/>
          <a:p>
            <a:pPr algn="r">
              <a:defRPr/>
            </a:pPr>
            <a:endParaRPr lang="en-US" sz="1200">
              <a:solidFill>
                <a:schemeClr val="bg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3"/>
          <p:cNvSpPr txBox="1">
            <a:spLocks/>
          </p:cNvSpPr>
          <p:nvPr userDrawn="1"/>
        </p:nvSpPr>
        <p:spPr>
          <a:xfrm>
            <a:off x="457200" y="6356350"/>
            <a:ext cx="2133600" cy="365125"/>
          </a:xfrm>
          <a:prstGeom prst="rect">
            <a:avLst/>
          </a:prstGeom>
        </p:spPr>
        <p:txBody>
          <a:bodyPr anchor="ctr"/>
          <a:lstStyle/>
          <a:p>
            <a:pPr>
              <a:defRPr/>
            </a:pPr>
            <a:fld id="{9CF42065-9B6A-4713-B634-352F42211FE2}" type="datetime1">
              <a:rPr lang="en-US" sz="1200">
                <a:solidFill>
                  <a:srgbClr val="898989"/>
                </a:solidFill>
              </a:rPr>
              <a:pPr>
                <a:defRPr/>
              </a:pPr>
              <a:t>3/23/2021</a:t>
            </a:fld>
            <a:endParaRPr lang="en-US" sz="1200">
              <a:solidFill>
                <a:srgbClr val="898989"/>
              </a:solidFill>
            </a:endParaRPr>
          </a:p>
        </p:txBody>
      </p:sp>
      <p:sp>
        <p:nvSpPr>
          <p:cNvPr id="6" name="Slide Number Placeholder 5"/>
          <p:cNvSpPr txBox="1">
            <a:spLocks/>
          </p:cNvSpPr>
          <p:nvPr userDrawn="1"/>
        </p:nvSpPr>
        <p:spPr>
          <a:xfrm>
            <a:off x="6553200" y="6356350"/>
            <a:ext cx="2133600" cy="365125"/>
          </a:xfrm>
          <a:prstGeom prst="rect">
            <a:avLst/>
          </a:prstGeom>
        </p:spPr>
        <p:txBody>
          <a:bodyPr anchor="ctr"/>
          <a:lstStyle/>
          <a:p>
            <a:pPr algn="r">
              <a:defRPr/>
            </a:pPr>
            <a:fld id="{4045F4D6-C2AA-4803-8210-B2F7B4C48168}" type="slidenum">
              <a:rPr lang="en-US" sz="1200">
                <a:solidFill>
                  <a:srgbClr val="898989"/>
                </a:solidFill>
              </a:rPr>
              <a:pPr algn="r">
                <a:defRPr/>
              </a:pPr>
              <a:t>‹#›</a:t>
            </a:fld>
            <a:endParaRPr lang="en-US" sz="1200">
              <a:solidFill>
                <a:srgbClr val="898989"/>
              </a:solidFill>
            </a:endParaRPr>
          </a:p>
        </p:txBody>
      </p:sp>
      <p:sp>
        <p:nvSpPr>
          <p:cNvPr id="7" name="Rectangle 9"/>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8" name="Date Placeholder 3"/>
          <p:cNvSpPr txBox="1">
            <a:spLocks/>
          </p:cNvSpPr>
          <p:nvPr userDrawn="1"/>
        </p:nvSpPr>
        <p:spPr>
          <a:xfrm>
            <a:off x="377825" y="6357938"/>
            <a:ext cx="2133600" cy="365125"/>
          </a:xfrm>
          <a:prstGeom prst="rect">
            <a:avLst/>
          </a:prstGeom>
        </p:spPr>
        <p:txBody>
          <a:bodyPr anchor="ctr"/>
          <a:lstStyle/>
          <a:p>
            <a:pPr>
              <a:defRPr/>
            </a:pPr>
            <a:endParaRPr lang="en-US" sz="2800" b="1">
              <a:solidFill>
                <a:schemeClr val="bg1"/>
              </a:solidFill>
            </a:endParaRPr>
          </a:p>
        </p:txBody>
      </p:sp>
      <p:sp>
        <p:nvSpPr>
          <p:cNvPr id="9"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2014</a:t>
            </a:r>
          </a:p>
        </p:txBody>
      </p:sp>
      <p:sp>
        <p:nvSpPr>
          <p:cNvPr id="10" name="Slide Number Placeholder 5"/>
          <p:cNvSpPr txBox="1">
            <a:spLocks/>
          </p:cNvSpPr>
          <p:nvPr userDrawn="1"/>
        </p:nvSpPr>
        <p:spPr>
          <a:xfrm>
            <a:off x="6664325" y="6357938"/>
            <a:ext cx="2133600" cy="365125"/>
          </a:xfrm>
          <a:prstGeom prst="rect">
            <a:avLst/>
          </a:prstGeom>
        </p:spPr>
        <p:txBody>
          <a:bodyPr anchor="ctr"/>
          <a:lstStyle/>
          <a:p>
            <a:pPr algn="r">
              <a:defRPr/>
            </a:pPr>
            <a:fld id="{71A97EB2-7BF7-41CE-9B2D-33521F46BCD5}" type="slidenum">
              <a:rPr lang="en-US" sz="2000">
                <a:solidFill>
                  <a:schemeClr val="bg1"/>
                </a:solidFill>
              </a:rPr>
              <a:pPr algn="r">
                <a:defRPr/>
              </a:pPr>
              <a:t>‹#›</a:t>
            </a:fld>
            <a:endParaRPr lang="en-US" sz="1200">
              <a:solidFill>
                <a:schemeClr val="bg1"/>
              </a:solidFill>
            </a:endParaRPr>
          </a:p>
        </p:txBody>
      </p:sp>
      <p:grpSp>
        <p:nvGrpSpPr>
          <p:cNvPr id="11" name="Group 15"/>
          <p:cNvGrpSpPr>
            <a:grpSpLocks/>
          </p:cNvGrpSpPr>
          <p:nvPr userDrawn="1"/>
        </p:nvGrpSpPr>
        <p:grpSpPr bwMode="auto">
          <a:xfrm>
            <a:off x="0" y="0"/>
            <a:ext cx="9144000" cy="381000"/>
            <a:chOff x="0" y="0"/>
            <a:chExt cx="9144000" cy="381000"/>
          </a:xfrm>
        </p:grpSpPr>
        <p:sp>
          <p:nvSpPr>
            <p:cNvPr id="12" name="Rectangle 16"/>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3"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Date Placeholder 4"/>
          <p:cNvSpPr>
            <a:spLocks noGrp="1"/>
          </p:cNvSpPr>
          <p:nvPr>
            <p:ph type="dt" sz="half" idx="10"/>
          </p:nvPr>
        </p:nvSpPr>
        <p:spPr>
          <a:xfrm>
            <a:off x="457200" y="6248400"/>
            <a:ext cx="2133600" cy="365125"/>
          </a:xfrm>
        </p:spPr>
        <p:txBody>
          <a:bodyPr/>
          <a:lstStyle>
            <a:lvl1pPr>
              <a:defRPr/>
            </a:lvl1pPr>
          </a:lstStyle>
          <a:p>
            <a:pPr>
              <a:defRPr/>
            </a:pPr>
            <a:fld id="{7CD54568-79CA-4A2B-9212-2DA98DD1320D}" type="datetime1">
              <a:rPr lang="en-US"/>
              <a:pPr>
                <a:defRPr/>
              </a:pPr>
              <a:t>3/23/2021</a:t>
            </a:fld>
            <a:endParaRPr lang="en-US"/>
          </a:p>
        </p:txBody>
      </p:sp>
      <p:sp>
        <p:nvSpPr>
          <p:cNvPr id="15" name="Footer Placeholder 5"/>
          <p:cNvSpPr>
            <a:spLocks noGrp="1"/>
          </p:cNvSpPr>
          <p:nvPr>
            <p:ph type="ftr" sz="quarter" idx="11"/>
          </p:nvPr>
        </p:nvSpPr>
        <p:spPr>
          <a:xfrm>
            <a:off x="3124200" y="6324600"/>
            <a:ext cx="2895600" cy="365125"/>
          </a:xfrm>
        </p:spPr>
        <p:txBody>
          <a:bodyPr/>
          <a:lstStyle>
            <a:lvl1pPr>
              <a:defRPr/>
            </a:lvl1pPr>
          </a:lstStyle>
          <a:p>
            <a:pPr>
              <a:defRPr/>
            </a:pPr>
            <a:endParaRPr lang="en-US"/>
          </a:p>
        </p:txBody>
      </p:sp>
      <p:sp>
        <p:nvSpPr>
          <p:cNvPr id="16" name="Slide Number Placeholder 6"/>
          <p:cNvSpPr>
            <a:spLocks noGrp="1"/>
          </p:cNvSpPr>
          <p:nvPr>
            <p:ph type="sldNum" sz="quarter" idx="12"/>
          </p:nvPr>
        </p:nvSpPr>
        <p:spPr/>
        <p:txBody>
          <a:bodyPr/>
          <a:lstStyle>
            <a:lvl1pPr>
              <a:defRPr/>
            </a:lvl1pPr>
          </a:lstStyle>
          <a:p>
            <a:pPr>
              <a:defRPr/>
            </a:pPr>
            <a:r>
              <a:rPr lang="en-US"/>
              <a:t>1</a:t>
            </a:r>
            <a:fld id="{214C78EE-5824-4ED9-BA0E-80F17606C0C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3"/>
          <p:cNvSpPr txBox="1">
            <a:spLocks/>
          </p:cNvSpPr>
          <p:nvPr userDrawn="1"/>
        </p:nvSpPr>
        <p:spPr>
          <a:xfrm>
            <a:off x="457200" y="6356350"/>
            <a:ext cx="2133600" cy="365125"/>
          </a:xfrm>
          <a:prstGeom prst="rect">
            <a:avLst/>
          </a:prstGeom>
        </p:spPr>
        <p:txBody>
          <a:bodyPr anchor="ctr"/>
          <a:lstStyle/>
          <a:p>
            <a:pPr>
              <a:defRPr/>
            </a:pPr>
            <a:fld id="{E9942F12-4E96-416B-9C7D-464744431689}" type="datetime1">
              <a:rPr lang="en-US" sz="1200">
                <a:solidFill>
                  <a:srgbClr val="898989"/>
                </a:solidFill>
              </a:rPr>
              <a:pPr>
                <a:defRPr/>
              </a:pPr>
              <a:t>3/23/2021</a:t>
            </a:fld>
            <a:endParaRPr lang="en-US" sz="1200">
              <a:solidFill>
                <a:srgbClr val="898989"/>
              </a:solidFill>
            </a:endParaRPr>
          </a:p>
        </p:txBody>
      </p:sp>
      <p:sp>
        <p:nvSpPr>
          <p:cNvPr id="6" name="Slide Number Placeholder 5"/>
          <p:cNvSpPr txBox="1">
            <a:spLocks/>
          </p:cNvSpPr>
          <p:nvPr userDrawn="1"/>
        </p:nvSpPr>
        <p:spPr>
          <a:xfrm>
            <a:off x="6553200" y="6356350"/>
            <a:ext cx="2133600" cy="365125"/>
          </a:xfrm>
          <a:prstGeom prst="rect">
            <a:avLst/>
          </a:prstGeom>
        </p:spPr>
        <p:txBody>
          <a:bodyPr anchor="ctr"/>
          <a:lstStyle/>
          <a:p>
            <a:pPr algn="r">
              <a:defRPr/>
            </a:pPr>
            <a:fld id="{E356E6ED-53E1-4A76-B7E6-B6FF336612B7}" type="slidenum">
              <a:rPr lang="en-US" sz="1200">
                <a:solidFill>
                  <a:srgbClr val="898989"/>
                </a:solidFill>
              </a:rPr>
              <a:pPr algn="r">
                <a:defRPr/>
              </a:pPr>
              <a:t>‹#›</a:t>
            </a:fld>
            <a:endParaRPr lang="en-US" sz="1200">
              <a:solidFill>
                <a:srgbClr val="898989"/>
              </a:solidFill>
            </a:endParaRPr>
          </a:p>
        </p:txBody>
      </p:sp>
      <p:sp>
        <p:nvSpPr>
          <p:cNvPr id="7" name="Rectangle 9"/>
          <p:cNvSpPr/>
          <p:nvPr userDrawn="1"/>
        </p:nvSpPr>
        <p:spPr>
          <a:xfrm>
            <a:off x="1588" y="6249988"/>
            <a:ext cx="9144000" cy="6096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8" name="Date Placeholder 3"/>
          <p:cNvSpPr txBox="1">
            <a:spLocks/>
          </p:cNvSpPr>
          <p:nvPr userDrawn="1"/>
        </p:nvSpPr>
        <p:spPr>
          <a:xfrm>
            <a:off x="377825" y="6357938"/>
            <a:ext cx="2133600" cy="365125"/>
          </a:xfrm>
          <a:prstGeom prst="rect">
            <a:avLst/>
          </a:prstGeom>
        </p:spPr>
        <p:txBody>
          <a:bodyPr anchor="ctr"/>
          <a:lstStyle/>
          <a:p>
            <a:pPr>
              <a:defRPr/>
            </a:pPr>
            <a:r>
              <a:rPr lang="en-US" sz="2800" b="1">
                <a:solidFill>
                  <a:schemeClr val="bg1"/>
                </a:solidFill>
              </a:rPr>
              <a:t>VNTA</a:t>
            </a:r>
          </a:p>
        </p:txBody>
      </p:sp>
      <p:sp>
        <p:nvSpPr>
          <p:cNvPr id="9" name="Footer Placeholder 4"/>
          <p:cNvSpPr txBox="1">
            <a:spLocks/>
          </p:cNvSpPr>
          <p:nvPr userDrawn="1"/>
        </p:nvSpPr>
        <p:spPr>
          <a:xfrm>
            <a:off x="3125788" y="6357938"/>
            <a:ext cx="2895600" cy="365125"/>
          </a:xfrm>
          <a:prstGeom prst="rect">
            <a:avLst/>
          </a:prstGeom>
        </p:spPr>
        <p:txBody>
          <a:bodyPr anchor="ctr"/>
          <a:lstStyle/>
          <a:p>
            <a:pPr algn="ctr">
              <a:defRPr/>
            </a:pPr>
            <a:r>
              <a:rPr lang="en-US" sz="1600" b="1">
                <a:solidFill>
                  <a:schemeClr val="bg1"/>
                </a:solidFill>
              </a:rPr>
              <a:t>CỤC ViỄN THÔNG</a:t>
            </a:r>
          </a:p>
        </p:txBody>
      </p:sp>
      <p:sp>
        <p:nvSpPr>
          <p:cNvPr id="10" name="Slide Number Placeholder 5"/>
          <p:cNvSpPr txBox="1">
            <a:spLocks/>
          </p:cNvSpPr>
          <p:nvPr userDrawn="1"/>
        </p:nvSpPr>
        <p:spPr>
          <a:xfrm>
            <a:off x="6664325" y="6357938"/>
            <a:ext cx="2133600" cy="365125"/>
          </a:xfrm>
          <a:prstGeom prst="rect">
            <a:avLst/>
          </a:prstGeom>
        </p:spPr>
        <p:txBody>
          <a:bodyPr anchor="ctr"/>
          <a:lstStyle/>
          <a:p>
            <a:pPr algn="r">
              <a:defRPr/>
            </a:pPr>
            <a:fld id="{6AD0702B-8639-42F5-BACF-F1C86A8791B3}" type="slidenum">
              <a:rPr lang="en-US" sz="2000">
                <a:solidFill>
                  <a:schemeClr val="bg1"/>
                </a:solidFill>
              </a:rPr>
              <a:pPr algn="r">
                <a:defRPr/>
              </a:pPr>
              <a:t>‹#›</a:t>
            </a:fld>
            <a:endParaRPr lang="en-US" sz="1200">
              <a:solidFill>
                <a:schemeClr val="bg1"/>
              </a:solidFill>
            </a:endParaRPr>
          </a:p>
        </p:txBody>
      </p:sp>
      <p:grpSp>
        <p:nvGrpSpPr>
          <p:cNvPr id="11" name="Group 15"/>
          <p:cNvGrpSpPr>
            <a:grpSpLocks/>
          </p:cNvGrpSpPr>
          <p:nvPr userDrawn="1"/>
        </p:nvGrpSpPr>
        <p:grpSpPr bwMode="auto">
          <a:xfrm>
            <a:off x="0" y="0"/>
            <a:ext cx="9144000" cy="381000"/>
            <a:chOff x="0" y="0"/>
            <a:chExt cx="9144000" cy="381000"/>
          </a:xfrm>
        </p:grpSpPr>
        <p:sp>
          <p:nvSpPr>
            <p:cNvPr id="12" name="Rectangle 16"/>
            <p:cNvSpPr/>
            <p:nvPr userDrawn="1"/>
          </p:nvSpPr>
          <p:spPr>
            <a:xfrm>
              <a:off x="0" y="0"/>
              <a:ext cx="9144000" cy="381000"/>
            </a:xfrm>
            <a:prstGeom prst="rect">
              <a:avLst/>
            </a:prstGeom>
            <a:solidFill>
              <a:srgbClr val="264D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pitchFamily="18" charset="0"/>
              </a:endParaRPr>
            </a:p>
          </p:txBody>
        </p:sp>
        <p:sp>
          <p:nvSpPr>
            <p:cNvPr id="13" name="Title 1"/>
            <p:cNvSpPr txBox="1">
              <a:spLocks/>
            </p:cNvSpPr>
            <p:nvPr userDrawn="1"/>
          </p:nvSpPr>
          <p:spPr>
            <a:xfrm>
              <a:off x="0" y="0"/>
              <a:ext cx="9144000" cy="304800"/>
            </a:xfrm>
            <a:prstGeom prst="rect">
              <a:avLst/>
            </a:prstGeom>
            <a:noFill/>
            <a:ln>
              <a:noFill/>
            </a:ln>
          </p:spPr>
          <p:txBody>
            <a:bodyPr anchor="ctr"/>
            <a:lstStyle/>
            <a:p>
              <a:pPr algn="ctr">
                <a:defRPr/>
              </a:pPr>
              <a:r>
                <a:rPr lang="en-US">
                  <a:solidFill>
                    <a:schemeClr val="bg1"/>
                  </a:solidFill>
                </a:rPr>
                <a:t>Thông tư 08/2013/TT-BTTTT</a:t>
              </a:r>
            </a:p>
          </p:txBody>
        </p:sp>
      </p:gr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Date Placeholder 4"/>
          <p:cNvSpPr>
            <a:spLocks noGrp="1"/>
          </p:cNvSpPr>
          <p:nvPr>
            <p:ph type="dt" sz="half" idx="10"/>
          </p:nvPr>
        </p:nvSpPr>
        <p:spPr/>
        <p:txBody>
          <a:bodyPr/>
          <a:lstStyle>
            <a:lvl1pPr>
              <a:defRPr/>
            </a:lvl1pPr>
          </a:lstStyle>
          <a:p>
            <a:pPr>
              <a:defRPr/>
            </a:pPr>
            <a:fld id="{732A2C10-2DD7-444A-A3D2-7CC54531A412}" type="datetime1">
              <a:rPr lang="en-US"/>
              <a:pPr>
                <a:defRPr/>
              </a:pPr>
              <a:t>3/23/2021</a:t>
            </a:fld>
            <a:endParaRPr lang="en-US"/>
          </a:p>
        </p:txBody>
      </p:sp>
      <p:sp>
        <p:nvSpPr>
          <p:cNvPr id="15" name="Footer Placeholder 5"/>
          <p:cNvSpPr>
            <a:spLocks noGrp="1"/>
          </p:cNvSpPr>
          <p:nvPr>
            <p:ph type="ftr" sz="quarter" idx="11"/>
          </p:nvPr>
        </p:nvSpPr>
        <p:spPr/>
        <p:txBody>
          <a:bodyPr/>
          <a:lstStyle>
            <a:lvl1pPr>
              <a:defRPr/>
            </a:lvl1pPr>
          </a:lstStyle>
          <a:p>
            <a:pPr>
              <a:defRPr/>
            </a:pPr>
            <a:endParaRPr lang="en-US"/>
          </a:p>
        </p:txBody>
      </p:sp>
      <p:sp>
        <p:nvSpPr>
          <p:cNvPr id="16" name="Slide Number Placeholder 6"/>
          <p:cNvSpPr>
            <a:spLocks noGrp="1"/>
          </p:cNvSpPr>
          <p:nvPr>
            <p:ph type="sldNum" sz="quarter" idx="12"/>
          </p:nvPr>
        </p:nvSpPr>
        <p:spPr/>
        <p:txBody>
          <a:bodyPr/>
          <a:lstStyle>
            <a:lvl1pPr>
              <a:defRPr/>
            </a:lvl1pPr>
          </a:lstStyle>
          <a:p>
            <a:pPr>
              <a:defRPr/>
            </a:pPr>
            <a:fld id="{025BBD66-C07F-4981-A745-C8C4615F96A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2098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zsfgáeg</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A0354452-87E1-4091-AA55-E86608CCE1C3}" type="datetime1">
              <a:rPr lang="en-US"/>
              <a:pPr>
                <a:defRPr/>
              </a:pPr>
              <a:t>3/23/2021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078B648-77A1-424D-A609-4771056FCAA1}" type="slidenum">
              <a:rPr lang="en-US"/>
              <a:pPr>
                <a:defRPr/>
              </a:pPr>
              <a:t>‹#›</a:t>
            </a:fld>
            <a:r>
              <a:rPr lang="en-US"/>
              <a:t>1</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blinds/>
  </p:transition>
  <p:hf sldNum="0" hdr="0" ftr="0" dt="0"/>
  <p:txStyles>
    <p:titleStyle>
      <a:lvl1pPr algn="ctr" rtl="0" eaLnBrk="0" fontAlgn="base" hangingPunct="0">
        <a:spcBef>
          <a:spcPct val="0"/>
        </a:spcBef>
        <a:spcAft>
          <a:spcPct val="0"/>
        </a:spcAft>
        <a:defRPr sz="4400" kern="1200">
          <a:solidFill>
            <a:schemeClr val="tx1"/>
          </a:solidFill>
          <a:latin typeface="Times New Roman" pitchFamily="18" charset="0"/>
          <a:ea typeface="+mj-ea"/>
          <a:cs typeface="+mj-cs"/>
        </a:defRPr>
      </a:lvl1pPr>
      <a:lvl2pPr algn="ctr" rtl="0" eaLnBrk="0" fontAlgn="base" hangingPunct="0">
        <a:spcBef>
          <a:spcPct val="0"/>
        </a:spcBef>
        <a:spcAft>
          <a:spcPct val="0"/>
        </a:spcAft>
        <a:defRPr sz="4400">
          <a:solidFill>
            <a:schemeClr val="tx1"/>
          </a:solidFill>
          <a:latin typeface="Times New Roman" pitchFamily="18" charset="0"/>
        </a:defRPr>
      </a:lvl2pPr>
      <a:lvl3pPr algn="ctr" rtl="0" eaLnBrk="0" fontAlgn="base" hangingPunct="0">
        <a:spcBef>
          <a:spcPct val="0"/>
        </a:spcBef>
        <a:spcAft>
          <a:spcPct val="0"/>
        </a:spcAft>
        <a:defRPr sz="4400">
          <a:solidFill>
            <a:schemeClr val="tx1"/>
          </a:solidFill>
          <a:latin typeface="Times New Roman" pitchFamily="18" charset="0"/>
        </a:defRPr>
      </a:lvl3pPr>
      <a:lvl4pPr algn="ctr" rtl="0" eaLnBrk="0" fontAlgn="base" hangingPunct="0">
        <a:spcBef>
          <a:spcPct val="0"/>
        </a:spcBef>
        <a:spcAft>
          <a:spcPct val="0"/>
        </a:spcAft>
        <a:defRPr sz="4400">
          <a:solidFill>
            <a:schemeClr val="tx1"/>
          </a:solidFill>
          <a:latin typeface="Times New Roman" pitchFamily="18" charset="0"/>
        </a:defRPr>
      </a:lvl4pPr>
      <a:lvl5pPr algn="ctr" rtl="0" eaLnBrk="0" fontAlgn="base" hangingPunct="0">
        <a:spcBef>
          <a:spcPct val="0"/>
        </a:spcBef>
        <a:spcAft>
          <a:spcPct val="0"/>
        </a:spcAft>
        <a:defRPr sz="4400">
          <a:solidFill>
            <a:schemeClr val="tx1"/>
          </a:solidFill>
          <a:latin typeface="Times New Roman" pitchFamily="18"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Times New Roman" pitchFamily="18" charset="0"/>
        <a:buChar char="•"/>
        <a:defRPr sz="3200"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Font typeface="Times New Roman" pitchFamily="18" charset="0"/>
        <a:buChar char="–"/>
        <a:defRPr sz="28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Font typeface="Times New Roman" pitchFamily="18" charset="0"/>
        <a:buChar char="•"/>
        <a:defRPr sz="24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Font typeface="Times New Roman" pitchFamily="18" charset="0"/>
        <a:buChar char="–"/>
        <a:defRPr sz="20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Font typeface="Times New Roman" pitchFamily="18"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Subtitle 2"/>
          <p:cNvSpPr>
            <a:spLocks/>
          </p:cNvSpPr>
          <p:nvPr/>
        </p:nvSpPr>
        <p:spPr bwMode="auto">
          <a:xfrm>
            <a:off x="1190625" y="128588"/>
            <a:ext cx="7010400" cy="1143000"/>
          </a:xfrm>
          <a:prstGeom prst="rect">
            <a:avLst/>
          </a:prstGeom>
          <a:noFill/>
          <a:ln w="9525">
            <a:noFill/>
            <a:miter lim="800000"/>
            <a:headEnd/>
            <a:tailEnd/>
          </a:ln>
        </p:spPr>
        <p:txBody>
          <a:bodyPr/>
          <a:lstStyle/>
          <a:p>
            <a:pPr algn="ctr">
              <a:spcBef>
                <a:spcPct val="20000"/>
              </a:spcBef>
              <a:buFont typeface="Times New Roman" pitchFamily="18" charset="0"/>
              <a:buNone/>
            </a:pPr>
            <a:r>
              <a:rPr lang="en-US" sz="2400" b="1" dirty="0">
                <a:solidFill>
                  <a:schemeClr val="bg1"/>
                </a:solidFill>
              </a:rPr>
              <a:t>UBND TỈNH HÀ TĨNH</a:t>
            </a:r>
          </a:p>
          <a:p>
            <a:pPr algn="ctr">
              <a:spcBef>
                <a:spcPct val="20000"/>
              </a:spcBef>
              <a:buFont typeface="Times New Roman" pitchFamily="18" charset="0"/>
              <a:buNone/>
            </a:pPr>
            <a:r>
              <a:rPr lang="en-US" sz="2400" b="1" dirty="0">
                <a:solidFill>
                  <a:schemeClr val="bg1"/>
                </a:solidFill>
              </a:rPr>
              <a:t>SỞ THÔNG TIN VÀ TRUYỀN THÔNG</a:t>
            </a:r>
          </a:p>
        </p:txBody>
      </p:sp>
      <p:sp>
        <p:nvSpPr>
          <p:cNvPr id="15363" name="Subtitle 2"/>
          <p:cNvSpPr>
            <a:spLocks/>
          </p:cNvSpPr>
          <p:nvPr/>
        </p:nvSpPr>
        <p:spPr bwMode="auto">
          <a:xfrm>
            <a:off x="1371600" y="5943600"/>
            <a:ext cx="6400800" cy="533400"/>
          </a:xfrm>
          <a:prstGeom prst="rect">
            <a:avLst/>
          </a:prstGeom>
          <a:noFill/>
          <a:ln w="9525">
            <a:noFill/>
            <a:miter lim="800000"/>
            <a:headEnd/>
            <a:tailEnd/>
          </a:ln>
        </p:spPr>
        <p:txBody>
          <a:bodyPr/>
          <a:lstStyle/>
          <a:p>
            <a:pPr algn="ctr">
              <a:spcBef>
                <a:spcPct val="20000"/>
              </a:spcBef>
              <a:buFont typeface="Times New Roman" pitchFamily="18" charset="0"/>
              <a:buNone/>
            </a:pPr>
            <a:r>
              <a:rPr lang="en-US" sz="2000" b="1" i="1" dirty="0" err="1" smtClean="0">
                <a:solidFill>
                  <a:schemeClr val="bg1"/>
                </a:solidFill>
                <a:cs typeface="Times New Roman" pitchFamily="18" charset="0"/>
              </a:rPr>
              <a:t>Hà</a:t>
            </a:r>
            <a:r>
              <a:rPr lang="en-US" sz="2000" b="1" i="1" dirty="0">
                <a:solidFill>
                  <a:schemeClr val="bg1"/>
                </a:solidFill>
                <a:cs typeface="Times New Roman" pitchFamily="18" charset="0"/>
              </a:rPr>
              <a:t> </a:t>
            </a:r>
            <a:r>
              <a:rPr lang="en-US" sz="2000" b="1" i="1" dirty="0" err="1">
                <a:solidFill>
                  <a:schemeClr val="bg1"/>
                </a:solidFill>
                <a:cs typeface="Times New Roman" pitchFamily="18" charset="0"/>
              </a:rPr>
              <a:t>Tĩnh</a:t>
            </a:r>
            <a:r>
              <a:rPr lang="en-US" sz="2000" b="1" i="1" dirty="0">
                <a:solidFill>
                  <a:schemeClr val="bg1"/>
                </a:solidFill>
                <a:cs typeface="Times New Roman" pitchFamily="18" charset="0"/>
              </a:rPr>
              <a:t>, </a:t>
            </a:r>
            <a:r>
              <a:rPr lang="en-US" sz="2000" b="1" i="1" dirty="0" err="1">
                <a:solidFill>
                  <a:schemeClr val="bg1"/>
                </a:solidFill>
                <a:cs typeface="Times New Roman" pitchFamily="18" charset="0"/>
              </a:rPr>
              <a:t>tháng</a:t>
            </a:r>
            <a:r>
              <a:rPr lang="en-US" sz="2000" b="1" i="1" dirty="0">
                <a:solidFill>
                  <a:schemeClr val="bg1"/>
                </a:solidFill>
                <a:cs typeface="Times New Roman" pitchFamily="18" charset="0"/>
              </a:rPr>
              <a:t> </a:t>
            </a:r>
            <a:r>
              <a:rPr lang="en-US" sz="2000" b="1" i="1" dirty="0" smtClean="0">
                <a:solidFill>
                  <a:schemeClr val="bg1"/>
                </a:solidFill>
                <a:cs typeface="Times New Roman" pitchFamily="18" charset="0"/>
              </a:rPr>
              <a:t>3 </a:t>
            </a:r>
            <a:r>
              <a:rPr lang="en-US" sz="2000" b="1" i="1" dirty="0" err="1" smtClean="0">
                <a:solidFill>
                  <a:schemeClr val="bg1"/>
                </a:solidFill>
                <a:cs typeface="Times New Roman" pitchFamily="18" charset="0"/>
              </a:rPr>
              <a:t>năm</a:t>
            </a:r>
            <a:r>
              <a:rPr lang="en-US" sz="2000" b="1" i="1" dirty="0" smtClean="0">
                <a:solidFill>
                  <a:schemeClr val="bg1"/>
                </a:solidFill>
                <a:cs typeface="Times New Roman" pitchFamily="18" charset="0"/>
              </a:rPr>
              <a:t> 2021</a:t>
            </a:r>
            <a:endParaRPr lang="en-US" sz="2000" b="1" i="1" dirty="0">
              <a:solidFill>
                <a:schemeClr val="bg1"/>
              </a:solidFill>
              <a:cs typeface="Times New Roman" pitchFamily="18" charset="0"/>
            </a:endParaRPr>
          </a:p>
        </p:txBody>
      </p:sp>
      <p:sp>
        <p:nvSpPr>
          <p:cNvPr id="15364"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1</a:t>
            </a:r>
          </a:p>
        </p:txBody>
      </p:sp>
      <p:sp>
        <p:nvSpPr>
          <p:cNvPr id="6" name="Subtitle 2"/>
          <p:cNvSpPr>
            <a:spLocks noGrp="1"/>
          </p:cNvSpPr>
          <p:nvPr>
            <p:ph type="subTitle" idx="1"/>
          </p:nvPr>
        </p:nvSpPr>
        <p:spPr>
          <a:xfrm>
            <a:off x="3200400" y="4390931"/>
            <a:ext cx="5235389" cy="1143000"/>
          </a:xfrm>
        </p:spPr>
        <p:txBody>
          <a:bodyPr/>
          <a:lstStyle/>
          <a:p>
            <a:pPr algn="l" eaLnBrk="1" hangingPunct="1"/>
            <a:r>
              <a:rPr lang="en-US" sz="2000" b="1" i="1" dirty="0" err="1" smtClean="0">
                <a:solidFill>
                  <a:srgbClr val="001B70"/>
                </a:solidFill>
                <a:cs typeface="Arial" charset="0"/>
              </a:rPr>
              <a:t>Người</a:t>
            </a:r>
            <a:r>
              <a:rPr lang="en-US" sz="2000" b="1" i="1" dirty="0" smtClean="0">
                <a:solidFill>
                  <a:srgbClr val="001B70"/>
                </a:solidFill>
                <a:cs typeface="Arial" charset="0"/>
              </a:rPr>
              <a:t> </a:t>
            </a:r>
            <a:r>
              <a:rPr lang="en-US" sz="2000" b="1" i="1" dirty="0" err="1" smtClean="0">
                <a:solidFill>
                  <a:srgbClr val="001B70"/>
                </a:solidFill>
                <a:cs typeface="Arial" charset="0"/>
              </a:rPr>
              <a:t>trình</a:t>
            </a:r>
            <a:r>
              <a:rPr lang="en-US" sz="2000" b="1" i="1" dirty="0" smtClean="0">
                <a:solidFill>
                  <a:srgbClr val="001B70"/>
                </a:solidFill>
                <a:cs typeface="Arial" charset="0"/>
              </a:rPr>
              <a:t> </a:t>
            </a:r>
            <a:r>
              <a:rPr lang="en-US" sz="2000" b="1" i="1" dirty="0" err="1" smtClean="0">
                <a:solidFill>
                  <a:srgbClr val="001B70"/>
                </a:solidFill>
                <a:cs typeface="Arial" charset="0"/>
              </a:rPr>
              <a:t>bày</a:t>
            </a:r>
            <a:r>
              <a:rPr lang="en-US" sz="2000" b="1" i="1" dirty="0" smtClean="0">
                <a:solidFill>
                  <a:srgbClr val="001B70"/>
                </a:solidFill>
                <a:cs typeface="Arial" charset="0"/>
              </a:rPr>
              <a:t>: </a:t>
            </a:r>
            <a:r>
              <a:rPr lang="en-US" sz="2000" b="1" i="1" dirty="0" err="1" smtClean="0">
                <a:solidFill>
                  <a:srgbClr val="001B70"/>
                </a:solidFill>
                <a:cs typeface="Arial" charset="0"/>
              </a:rPr>
              <a:t>Phạm</a:t>
            </a:r>
            <a:r>
              <a:rPr lang="en-US" sz="2000" b="1" i="1" dirty="0">
                <a:solidFill>
                  <a:srgbClr val="001B70"/>
                </a:solidFill>
                <a:cs typeface="Arial" charset="0"/>
              </a:rPr>
              <a:t> </a:t>
            </a:r>
            <a:r>
              <a:rPr lang="en-US" sz="2000" b="1" i="1" dirty="0" err="1" smtClean="0">
                <a:solidFill>
                  <a:srgbClr val="001B70"/>
                </a:solidFill>
                <a:cs typeface="Arial" charset="0"/>
              </a:rPr>
              <a:t>Thị</a:t>
            </a:r>
            <a:r>
              <a:rPr lang="en-US" sz="2000" b="1" i="1" dirty="0" smtClean="0">
                <a:solidFill>
                  <a:srgbClr val="001B70"/>
                </a:solidFill>
                <a:cs typeface="Arial" charset="0"/>
              </a:rPr>
              <a:t> Kim </a:t>
            </a:r>
            <a:r>
              <a:rPr lang="en-US" sz="2000" b="1" i="1" dirty="0" err="1" smtClean="0">
                <a:solidFill>
                  <a:srgbClr val="001B70"/>
                </a:solidFill>
                <a:cs typeface="Arial" charset="0"/>
              </a:rPr>
              <a:t>Anh</a:t>
            </a:r>
            <a:endParaRPr lang="en-US" sz="2000" b="1" i="1" dirty="0" smtClean="0">
              <a:solidFill>
                <a:srgbClr val="001B70"/>
              </a:solidFill>
              <a:cs typeface="Arial" charset="0"/>
            </a:endParaRPr>
          </a:p>
          <a:p>
            <a:pPr algn="l" eaLnBrk="1" hangingPunct="1"/>
            <a:r>
              <a:rPr lang="en-US" sz="2000" b="1" i="1" dirty="0" err="1" smtClean="0">
                <a:solidFill>
                  <a:srgbClr val="001B70"/>
                </a:solidFill>
                <a:cs typeface="Arial" charset="0"/>
              </a:rPr>
              <a:t>Chuyên</a:t>
            </a:r>
            <a:r>
              <a:rPr lang="en-US" sz="2000" b="1" i="1" dirty="0">
                <a:solidFill>
                  <a:srgbClr val="001B70"/>
                </a:solidFill>
                <a:cs typeface="Arial" charset="0"/>
              </a:rPr>
              <a:t> </a:t>
            </a:r>
            <a:r>
              <a:rPr lang="en-US" sz="2000" b="1" i="1" dirty="0" err="1" smtClean="0">
                <a:solidFill>
                  <a:srgbClr val="001B70"/>
                </a:solidFill>
                <a:cs typeface="Arial" charset="0"/>
              </a:rPr>
              <a:t>viên</a:t>
            </a:r>
            <a:r>
              <a:rPr lang="en-US" sz="2000" b="1" i="1" dirty="0" smtClean="0">
                <a:solidFill>
                  <a:srgbClr val="001B70"/>
                </a:solidFill>
                <a:cs typeface="Arial" charset="0"/>
              </a:rPr>
              <a:t>  </a:t>
            </a:r>
            <a:r>
              <a:rPr lang="en-US" sz="2000" b="1" i="1" dirty="0" err="1" smtClean="0">
                <a:solidFill>
                  <a:srgbClr val="001B70"/>
                </a:solidFill>
                <a:cs typeface="Arial" charset="0"/>
              </a:rPr>
              <a:t>phòng</a:t>
            </a:r>
            <a:r>
              <a:rPr lang="en-US" sz="2000" b="1" i="1" dirty="0" smtClean="0">
                <a:solidFill>
                  <a:srgbClr val="001B70"/>
                </a:solidFill>
                <a:cs typeface="Arial" charset="0"/>
              </a:rPr>
              <a:t> </a:t>
            </a:r>
            <a:r>
              <a:rPr lang="en-US" sz="2000" b="1" i="1" dirty="0" err="1" smtClean="0">
                <a:solidFill>
                  <a:srgbClr val="001B70"/>
                </a:solidFill>
                <a:cs typeface="Arial" charset="0"/>
              </a:rPr>
              <a:t>Bưu</a:t>
            </a:r>
            <a:r>
              <a:rPr lang="en-US" sz="2000" b="1" i="1" dirty="0" smtClean="0">
                <a:solidFill>
                  <a:srgbClr val="001B70"/>
                </a:solidFill>
                <a:cs typeface="Arial" charset="0"/>
              </a:rPr>
              <a:t> </a:t>
            </a:r>
            <a:r>
              <a:rPr lang="en-US" sz="2000" b="1" i="1" dirty="0" err="1" smtClean="0">
                <a:solidFill>
                  <a:srgbClr val="001B70"/>
                </a:solidFill>
                <a:cs typeface="Arial" charset="0"/>
              </a:rPr>
              <a:t>chính</a:t>
            </a:r>
            <a:r>
              <a:rPr lang="en-US" sz="2000" b="1" i="1" dirty="0" smtClean="0">
                <a:solidFill>
                  <a:srgbClr val="001B70"/>
                </a:solidFill>
                <a:cs typeface="Arial" charset="0"/>
              </a:rPr>
              <a:t> – </a:t>
            </a:r>
            <a:r>
              <a:rPr lang="en-US" sz="2000" b="1" i="1" dirty="0" err="1" smtClean="0">
                <a:solidFill>
                  <a:srgbClr val="001B70"/>
                </a:solidFill>
                <a:cs typeface="Arial" charset="0"/>
              </a:rPr>
              <a:t>Viễn</a:t>
            </a:r>
            <a:r>
              <a:rPr lang="en-US" sz="2000" b="1" i="1" dirty="0" smtClean="0">
                <a:solidFill>
                  <a:srgbClr val="001B70"/>
                </a:solidFill>
                <a:cs typeface="Arial" charset="0"/>
              </a:rPr>
              <a:t> </a:t>
            </a:r>
            <a:r>
              <a:rPr lang="en-US" sz="2000" b="1" i="1" dirty="0" err="1" smtClean="0">
                <a:solidFill>
                  <a:srgbClr val="001B70"/>
                </a:solidFill>
                <a:cs typeface="Arial" charset="0"/>
              </a:rPr>
              <a:t>thông</a:t>
            </a:r>
            <a:endParaRPr lang="en-US" sz="2000" b="1" i="1" dirty="0" smtClean="0">
              <a:solidFill>
                <a:srgbClr val="001B70"/>
              </a:solidFill>
              <a:cs typeface="Arial" charset="0"/>
            </a:endParaRPr>
          </a:p>
        </p:txBody>
      </p:sp>
      <p:sp>
        <p:nvSpPr>
          <p:cNvPr id="2" name="Rectangle 1"/>
          <p:cNvSpPr/>
          <p:nvPr/>
        </p:nvSpPr>
        <p:spPr>
          <a:xfrm>
            <a:off x="1190625" y="2156095"/>
            <a:ext cx="7010400" cy="1077218"/>
          </a:xfrm>
          <a:prstGeom prst="rect">
            <a:avLst/>
          </a:prstGeom>
        </p:spPr>
        <p:txBody>
          <a:bodyPr wrap="square">
            <a:spAutoFit/>
          </a:bodyPr>
          <a:lstStyle/>
          <a:p>
            <a:pPr algn="ctr"/>
            <a:r>
              <a:rPr lang="en-US" sz="3200" b="1">
                <a:solidFill>
                  <a:srgbClr val="264D9A"/>
                </a:solidFill>
                <a:cs typeface="Times New Roman" pitchFamily="18" charset="0"/>
              </a:rPr>
              <a:t>TẬP HUẤN QUẢN LÝ NHÀ </a:t>
            </a:r>
            <a:r>
              <a:rPr lang="en-US" sz="3200" b="1" smtClean="0">
                <a:solidFill>
                  <a:srgbClr val="264D9A"/>
                </a:solidFill>
                <a:cs typeface="Times New Roman" pitchFamily="18" charset="0"/>
              </a:rPr>
              <a:t>NƯỚC</a:t>
            </a:r>
            <a:r>
              <a:rPr lang="en-US" sz="3200" b="1">
                <a:solidFill>
                  <a:srgbClr val="264D9A"/>
                </a:solidFill>
                <a:cs typeface="Times New Roman" pitchFamily="18" charset="0"/>
              </a:rPr>
              <a:t/>
            </a:r>
            <a:br>
              <a:rPr lang="en-US" sz="3200" b="1">
                <a:solidFill>
                  <a:srgbClr val="264D9A"/>
                </a:solidFill>
                <a:cs typeface="Times New Roman" pitchFamily="18" charset="0"/>
              </a:rPr>
            </a:br>
            <a:r>
              <a:rPr lang="en-US" sz="3200" b="1">
                <a:solidFill>
                  <a:srgbClr val="264D9A"/>
                </a:solidFill>
                <a:cs typeface="Times New Roman" pitchFamily="18" charset="0"/>
              </a:rPr>
              <a:t> VỀ </a:t>
            </a:r>
            <a:r>
              <a:rPr lang="en-US" sz="3200" b="1">
                <a:solidFill>
                  <a:srgbClr val="264D9A"/>
                </a:solidFill>
              </a:rPr>
              <a:t>LĨNH VỰC BƯU </a:t>
            </a:r>
            <a:r>
              <a:rPr lang="en-US" sz="3200" b="1" smtClean="0">
                <a:solidFill>
                  <a:srgbClr val="264D9A"/>
                </a:solidFill>
              </a:rPr>
              <a:t>CHÍNH</a:t>
            </a:r>
            <a:endParaRPr lang="en-US" sz="3200"/>
          </a:p>
        </p:txBody>
      </p:sp>
    </p:spTree>
  </p:cSld>
  <p:clrMapOvr>
    <a:masterClrMapping/>
  </p:clrMapOvr>
  <p:transition spd="slow">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TextBox 10"/>
          <p:cNvSpPr txBox="1">
            <a:spLocks noChangeArrowheads="1"/>
          </p:cNvSpPr>
          <p:nvPr/>
        </p:nvSpPr>
        <p:spPr bwMode="auto">
          <a:xfrm>
            <a:off x="304800" y="1219200"/>
            <a:ext cx="8458200" cy="3477875"/>
          </a:xfrm>
          <a:prstGeom prst="rect">
            <a:avLst/>
          </a:prstGeom>
          <a:noFill/>
          <a:ln w="9525">
            <a:noFill/>
            <a:miter lim="800000"/>
            <a:headEnd/>
            <a:tailEnd/>
          </a:ln>
        </p:spPr>
        <p:txBody>
          <a:bodyPr>
            <a:spAutoFit/>
          </a:bodyPr>
          <a:lstStyle/>
          <a:p>
            <a:pPr algn="just"/>
            <a:r>
              <a:rPr lang="en-US" sz="3200" dirty="0">
                <a:solidFill>
                  <a:srgbClr val="001B70"/>
                </a:solidFill>
              </a:rPr>
              <a:t>- Số điểm phục vụ: </a:t>
            </a:r>
            <a:r>
              <a:rPr lang="en-US" sz="3200" dirty="0" smtClean="0">
                <a:solidFill>
                  <a:srgbClr val="001B70"/>
                </a:solidFill>
              </a:rPr>
              <a:t>280 </a:t>
            </a:r>
            <a:r>
              <a:rPr lang="en-US" sz="3200" dirty="0">
                <a:solidFill>
                  <a:srgbClr val="001B70"/>
                </a:solidFill>
              </a:rPr>
              <a:t>điểm </a:t>
            </a:r>
            <a:r>
              <a:rPr lang="en-US" sz="3200" dirty="0" err="1">
                <a:solidFill>
                  <a:srgbClr val="001B70"/>
                </a:solidFill>
              </a:rPr>
              <a:t>phục</a:t>
            </a:r>
            <a:r>
              <a:rPr lang="en-US" sz="3200" dirty="0">
                <a:solidFill>
                  <a:srgbClr val="001B70"/>
                </a:solidFill>
              </a:rPr>
              <a:t> </a:t>
            </a:r>
            <a:r>
              <a:rPr lang="en-US" sz="3200" dirty="0" err="1" smtClean="0">
                <a:solidFill>
                  <a:srgbClr val="001B70"/>
                </a:solidFill>
              </a:rPr>
              <a:t>vụ</a:t>
            </a:r>
            <a:r>
              <a:rPr lang="en-US" sz="3200" dirty="0" smtClean="0">
                <a:solidFill>
                  <a:srgbClr val="001B70"/>
                </a:solidFill>
              </a:rPr>
              <a:t>/216 </a:t>
            </a:r>
            <a:r>
              <a:rPr lang="en-US" sz="3200" dirty="0">
                <a:solidFill>
                  <a:srgbClr val="001B70"/>
                </a:solidFill>
              </a:rPr>
              <a:t>xã, phường, thị trấn (đạt tỷ </a:t>
            </a:r>
            <a:r>
              <a:rPr lang="en-US" sz="3200" dirty="0" err="1">
                <a:solidFill>
                  <a:srgbClr val="001B70"/>
                </a:solidFill>
              </a:rPr>
              <a:t>lệ</a:t>
            </a:r>
            <a:r>
              <a:rPr lang="en-US" sz="3200" dirty="0">
                <a:solidFill>
                  <a:srgbClr val="001B70"/>
                </a:solidFill>
              </a:rPr>
              <a:t> </a:t>
            </a:r>
            <a:r>
              <a:rPr lang="en-US" sz="3200" dirty="0" smtClean="0">
                <a:solidFill>
                  <a:srgbClr val="001B70"/>
                </a:solidFill>
              </a:rPr>
              <a:t>126,9%), </a:t>
            </a:r>
            <a:r>
              <a:rPr lang="en-US" sz="3200" dirty="0">
                <a:solidFill>
                  <a:srgbClr val="001B70"/>
                </a:solidFill>
              </a:rPr>
              <a:t>trong đó bao gồm: </a:t>
            </a:r>
            <a:r>
              <a:rPr lang="en-US" sz="3200" dirty="0" smtClean="0">
                <a:solidFill>
                  <a:srgbClr val="001B70"/>
                </a:solidFill>
              </a:rPr>
              <a:t>230 </a:t>
            </a:r>
            <a:r>
              <a:rPr lang="en-US" sz="3200" dirty="0" err="1" smtClean="0">
                <a:solidFill>
                  <a:srgbClr val="001B70"/>
                </a:solidFill>
              </a:rPr>
              <a:t>điểm</a:t>
            </a:r>
            <a:r>
              <a:rPr lang="en-US" sz="3200" dirty="0" smtClean="0">
                <a:solidFill>
                  <a:srgbClr val="001B70"/>
                </a:solidFill>
              </a:rPr>
              <a:t> </a:t>
            </a:r>
            <a:r>
              <a:rPr lang="en-US" sz="3200" dirty="0">
                <a:solidFill>
                  <a:srgbClr val="001B70"/>
                </a:solidFill>
              </a:rPr>
              <a:t>Bưu điện – Văn </a:t>
            </a:r>
            <a:r>
              <a:rPr lang="en-US" sz="3200" dirty="0" err="1">
                <a:solidFill>
                  <a:srgbClr val="001B70"/>
                </a:solidFill>
              </a:rPr>
              <a:t>hóa</a:t>
            </a:r>
            <a:r>
              <a:rPr lang="en-US" sz="3200" dirty="0">
                <a:solidFill>
                  <a:srgbClr val="001B70"/>
                </a:solidFill>
              </a:rPr>
              <a:t> </a:t>
            </a:r>
            <a:r>
              <a:rPr lang="en-US" sz="3200" dirty="0" err="1" smtClean="0">
                <a:solidFill>
                  <a:srgbClr val="001B70"/>
                </a:solidFill>
              </a:rPr>
              <a:t>xã</a:t>
            </a:r>
            <a:r>
              <a:rPr lang="en-US" sz="3200" dirty="0" smtClean="0">
                <a:solidFill>
                  <a:srgbClr val="001B70"/>
                </a:solidFill>
              </a:rPr>
              <a:t>; </a:t>
            </a:r>
            <a:r>
              <a:rPr lang="en-US" sz="3200" dirty="0">
                <a:solidFill>
                  <a:srgbClr val="001B70"/>
                </a:solidFill>
              </a:rPr>
              <a:t>01 Bưu điện Hệ 1, </a:t>
            </a:r>
            <a:r>
              <a:rPr lang="en-US" sz="3200" dirty="0" smtClean="0">
                <a:solidFill>
                  <a:srgbClr val="001B70"/>
                </a:solidFill>
              </a:rPr>
              <a:t>36 </a:t>
            </a:r>
            <a:r>
              <a:rPr lang="en-US" sz="3200" dirty="0">
                <a:solidFill>
                  <a:srgbClr val="001B70"/>
                </a:solidFill>
              </a:rPr>
              <a:t>bưu </a:t>
            </a:r>
            <a:r>
              <a:rPr lang="en-US" sz="3200" dirty="0" err="1">
                <a:solidFill>
                  <a:srgbClr val="001B70"/>
                </a:solidFill>
              </a:rPr>
              <a:t>cục</a:t>
            </a:r>
            <a:r>
              <a:rPr lang="en-US" sz="3200" dirty="0">
                <a:solidFill>
                  <a:srgbClr val="001B70"/>
                </a:solidFill>
              </a:rPr>
              <a:t> </a:t>
            </a:r>
            <a:r>
              <a:rPr lang="en-US" sz="3200" dirty="0" smtClean="0">
                <a:solidFill>
                  <a:srgbClr val="001B70"/>
                </a:solidFill>
              </a:rPr>
              <a:t>(12 </a:t>
            </a:r>
            <a:r>
              <a:rPr lang="en-US" sz="3200" dirty="0">
                <a:solidFill>
                  <a:srgbClr val="001B70"/>
                </a:solidFill>
              </a:rPr>
              <a:t>BC </a:t>
            </a:r>
            <a:r>
              <a:rPr lang="en-US" sz="3200" dirty="0" err="1">
                <a:solidFill>
                  <a:srgbClr val="001B70"/>
                </a:solidFill>
              </a:rPr>
              <a:t>cấp</a:t>
            </a:r>
            <a:r>
              <a:rPr lang="en-US" sz="3200" dirty="0">
                <a:solidFill>
                  <a:srgbClr val="001B70"/>
                </a:solidFill>
              </a:rPr>
              <a:t> 2</a:t>
            </a:r>
            <a:r>
              <a:rPr lang="en-US" sz="3200" dirty="0" smtClean="0">
                <a:solidFill>
                  <a:srgbClr val="001B70"/>
                </a:solidFill>
              </a:rPr>
              <a:t>, 42 </a:t>
            </a:r>
            <a:r>
              <a:rPr lang="en-US" sz="3200" dirty="0">
                <a:solidFill>
                  <a:srgbClr val="001B70"/>
                </a:solidFill>
              </a:rPr>
              <a:t>BC </a:t>
            </a:r>
            <a:r>
              <a:rPr lang="en-US" sz="3200" dirty="0" err="1">
                <a:solidFill>
                  <a:srgbClr val="001B70"/>
                </a:solidFill>
              </a:rPr>
              <a:t>cấp</a:t>
            </a:r>
            <a:r>
              <a:rPr lang="en-US" sz="3200" dirty="0">
                <a:solidFill>
                  <a:srgbClr val="001B70"/>
                </a:solidFill>
              </a:rPr>
              <a:t> </a:t>
            </a:r>
            <a:r>
              <a:rPr lang="en-US" sz="3200" dirty="0" smtClean="0">
                <a:solidFill>
                  <a:srgbClr val="001B70"/>
                </a:solidFill>
              </a:rPr>
              <a:t>33</a:t>
            </a:r>
            <a:r>
              <a:rPr lang="en-US" sz="3200" dirty="0">
                <a:solidFill>
                  <a:srgbClr val="001B70"/>
                </a:solidFill>
              </a:rPr>
              <a:t>).</a:t>
            </a:r>
          </a:p>
          <a:p>
            <a:pPr algn="just"/>
            <a:r>
              <a:rPr lang="en-US" sz="3200" dirty="0">
                <a:solidFill>
                  <a:srgbClr val="001B70"/>
                </a:solidFill>
              </a:rPr>
              <a:t>- Nhân lực: </a:t>
            </a:r>
            <a:r>
              <a:rPr lang="en-US" sz="3200" dirty="0" smtClean="0">
                <a:solidFill>
                  <a:srgbClr val="001B70"/>
                </a:solidFill>
              </a:rPr>
              <a:t>525 </a:t>
            </a:r>
            <a:r>
              <a:rPr lang="en-US" sz="3200" dirty="0">
                <a:solidFill>
                  <a:srgbClr val="001B70"/>
                </a:solidFill>
              </a:rPr>
              <a:t>lao động.</a:t>
            </a:r>
          </a:p>
          <a:p>
            <a:endParaRPr lang="en-US" sz="2800" dirty="0">
              <a:solidFill>
                <a:srgbClr val="001B70"/>
              </a:solidFill>
            </a:endParaRPr>
          </a:p>
        </p:txBody>
      </p:sp>
      <p:grpSp>
        <p:nvGrpSpPr>
          <p:cNvPr id="21506" name="Group 11"/>
          <p:cNvGrpSpPr>
            <a:grpSpLocks/>
          </p:cNvGrpSpPr>
          <p:nvPr/>
        </p:nvGrpSpPr>
        <p:grpSpPr bwMode="auto">
          <a:xfrm>
            <a:off x="609600" y="457200"/>
            <a:ext cx="7924800" cy="685800"/>
            <a:chOff x="1782108" y="228600"/>
            <a:chExt cx="4542492" cy="914400"/>
          </a:xfrm>
        </p:grpSpPr>
        <p:grpSp>
          <p:nvGrpSpPr>
            <p:cNvPr id="21534" name="Group 3"/>
            <p:cNvGrpSpPr>
              <a:grpSpLocks/>
            </p:cNvGrpSpPr>
            <p:nvPr/>
          </p:nvGrpSpPr>
          <p:grpSpPr bwMode="auto">
            <a:xfrm>
              <a:off x="1782108" y="228600"/>
              <a:ext cx="4542492" cy="914400"/>
              <a:chOff x="3124200" y="228600"/>
              <a:chExt cx="2014537" cy="1371600"/>
            </a:xfrm>
          </p:grpSpPr>
          <p:sp>
            <p:nvSpPr>
              <p:cNvPr id="18"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21537"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21535" name="Text Box 9"/>
            <p:cNvSpPr txBox="1">
              <a:spLocks noChangeArrowheads="1"/>
            </p:cNvSpPr>
            <p:nvPr/>
          </p:nvSpPr>
          <p:spPr bwMode="gray">
            <a:xfrm>
              <a:off x="1782108" y="336551"/>
              <a:ext cx="4542492" cy="615553"/>
            </a:xfrm>
            <a:prstGeom prst="rect">
              <a:avLst/>
            </a:prstGeom>
            <a:noFill/>
            <a:ln w="9525" algn="ctr">
              <a:noFill/>
              <a:miter lim="800000"/>
              <a:headEnd/>
              <a:tailEnd/>
            </a:ln>
          </p:spPr>
          <p:txBody>
            <a:bodyPr wrap="square">
              <a:spAutoFit/>
            </a:bodyPr>
            <a:lstStyle/>
            <a:p>
              <a:pPr algn="ctr"/>
              <a:r>
                <a:rPr lang="en-US" sz="2400" b="1" dirty="0" smtClean="0">
                  <a:solidFill>
                    <a:srgbClr val="FFFFFF"/>
                  </a:solidFill>
                  <a:cs typeface="Times New Roman" pitchFamily="18" charset="0"/>
                </a:rPr>
                <a:t>II. </a:t>
              </a:r>
              <a:r>
                <a:rPr lang="en-US" sz="2400" b="1" dirty="0">
                  <a:solidFill>
                    <a:schemeClr val="bg1"/>
                  </a:solidFill>
                </a:rPr>
                <a:t>Hiện trạng hạ tầng mạng lưới và dịch vụ bưu </a:t>
              </a:r>
              <a:r>
                <a:rPr lang="en-US" sz="2400" b="1" dirty="0" smtClean="0">
                  <a:solidFill>
                    <a:schemeClr val="bg1"/>
                  </a:solidFill>
                </a:rPr>
                <a:t>chính</a:t>
              </a:r>
              <a:endParaRPr lang="en-US" sz="3200" b="1" dirty="0">
                <a:solidFill>
                  <a:schemeClr val="bg1"/>
                </a:solidFill>
                <a:cs typeface="Times New Roman" pitchFamily="18" charset="0"/>
              </a:endParaRPr>
            </a:p>
          </p:txBody>
        </p:sp>
      </p:grpSp>
      <p:sp>
        <p:nvSpPr>
          <p:cNvPr id="21533"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4</a:t>
            </a:r>
          </a:p>
        </p:txBody>
      </p:sp>
    </p:spTree>
    <p:extLst>
      <p:ext uri="{BB962C8B-B14F-4D97-AF65-F5344CB8AC3E}">
        <p14:creationId xmlns:p14="http://schemas.microsoft.com/office/powerpoint/2010/main" val="2332851099"/>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505">
                                            <p:txEl>
                                              <p:pRg st="0" end="0"/>
                                            </p:txEl>
                                          </p:spTgt>
                                        </p:tgtEl>
                                        <p:attrNameLst>
                                          <p:attrName>style.visibility</p:attrName>
                                        </p:attrNameLst>
                                      </p:cBhvr>
                                      <p:to>
                                        <p:strVal val="visible"/>
                                      </p:to>
                                    </p:set>
                                    <p:animEffect transition="in" filter="fade">
                                      <p:cBhvr>
                                        <p:cTn id="7" dur="500"/>
                                        <p:tgtEl>
                                          <p:spTgt spid="215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505">
                                            <p:txEl>
                                              <p:pRg st="1" end="1"/>
                                            </p:txEl>
                                          </p:spTgt>
                                        </p:tgtEl>
                                        <p:attrNameLst>
                                          <p:attrName>style.visibility</p:attrName>
                                        </p:attrNameLst>
                                      </p:cBhvr>
                                      <p:to>
                                        <p:strVal val="visible"/>
                                      </p:to>
                                    </p:set>
                                    <p:animEffect transition="in" filter="fade">
                                      <p:cBhvr>
                                        <p:cTn id="12" dur="500"/>
                                        <p:tgtEl>
                                          <p:spTgt spid="2150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TextBox 10"/>
          <p:cNvSpPr txBox="1">
            <a:spLocks noChangeArrowheads="1"/>
          </p:cNvSpPr>
          <p:nvPr/>
        </p:nvSpPr>
        <p:spPr bwMode="auto">
          <a:xfrm>
            <a:off x="304800" y="1219200"/>
            <a:ext cx="8458200" cy="3108543"/>
          </a:xfrm>
          <a:prstGeom prst="rect">
            <a:avLst/>
          </a:prstGeom>
          <a:noFill/>
          <a:ln w="9525">
            <a:noFill/>
            <a:miter lim="800000"/>
            <a:headEnd/>
            <a:tailEnd/>
          </a:ln>
        </p:spPr>
        <p:txBody>
          <a:bodyPr>
            <a:spAutoFit/>
          </a:bodyPr>
          <a:lstStyle/>
          <a:p>
            <a:pPr algn="just"/>
            <a:r>
              <a:rPr lang="en-US" sz="2800" dirty="0" smtClean="0">
                <a:solidFill>
                  <a:srgbClr val="001B70"/>
                </a:solidFill>
              </a:rPr>
              <a:t>3.</a:t>
            </a:r>
            <a:r>
              <a:rPr lang="vi-VN" sz="2800" dirty="0" smtClean="0">
                <a:solidFill>
                  <a:srgbClr val="001B70"/>
                </a:solidFill>
              </a:rPr>
              <a:t> </a:t>
            </a:r>
            <a:r>
              <a:rPr lang="en-US" sz="2800" dirty="0">
                <a:solidFill>
                  <a:srgbClr val="001B70"/>
                </a:solidFill>
              </a:rPr>
              <a:t>Dịch vụ bưu chính:</a:t>
            </a:r>
          </a:p>
          <a:p>
            <a:pPr algn="just"/>
            <a:r>
              <a:rPr lang="en-US" sz="2800" dirty="0">
                <a:solidFill>
                  <a:srgbClr val="001B70"/>
                </a:solidFill>
              </a:rPr>
              <a:t>- Dịch vụ bưu chính công ích: Dịch vụ thư, phát hành báo chí công ích và dịch vụ tiếp nhận, chuyển trả thủ tục hành chính qua bưu chính công ích.</a:t>
            </a:r>
          </a:p>
          <a:p>
            <a:pPr algn="just"/>
            <a:r>
              <a:rPr lang="en-US" sz="2800" dirty="0">
                <a:solidFill>
                  <a:srgbClr val="001B70"/>
                </a:solidFill>
              </a:rPr>
              <a:t>- Dịch vụ gói, kiện hàng hóa (lâu nay hay gọi là chuyển phát).</a:t>
            </a:r>
          </a:p>
          <a:p>
            <a:endParaRPr lang="en-US" sz="2800" dirty="0">
              <a:solidFill>
                <a:srgbClr val="001B70"/>
              </a:solidFill>
            </a:endParaRPr>
          </a:p>
        </p:txBody>
      </p:sp>
      <p:grpSp>
        <p:nvGrpSpPr>
          <p:cNvPr id="21506" name="Group 11"/>
          <p:cNvGrpSpPr>
            <a:grpSpLocks/>
          </p:cNvGrpSpPr>
          <p:nvPr/>
        </p:nvGrpSpPr>
        <p:grpSpPr bwMode="auto">
          <a:xfrm>
            <a:off x="609600" y="457200"/>
            <a:ext cx="7924800" cy="685800"/>
            <a:chOff x="1782108" y="228600"/>
            <a:chExt cx="4542492" cy="914400"/>
          </a:xfrm>
        </p:grpSpPr>
        <p:grpSp>
          <p:nvGrpSpPr>
            <p:cNvPr id="21534" name="Group 3"/>
            <p:cNvGrpSpPr>
              <a:grpSpLocks/>
            </p:cNvGrpSpPr>
            <p:nvPr/>
          </p:nvGrpSpPr>
          <p:grpSpPr bwMode="auto">
            <a:xfrm>
              <a:off x="1782108" y="228600"/>
              <a:ext cx="4542492" cy="914400"/>
              <a:chOff x="3124200" y="228600"/>
              <a:chExt cx="2014537" cy="1371600"/>
            </a:xfrm>
          </p:grpSpPr>
          <p:sp>
            <p:nvSpPr>
              <p:cNvPr id="18"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21537"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21535" name="Text Box 9"/>
            <p:cNvSpPr txBox="1">
              <a:spLocks noChangeArrowheads="1"/>
            </p:cNvSpPr>
            <p:nvPr/>
          </p:nvSpPr>
          <p:spPr bwMode="gray">
            <a:xfrm>
              <a:off x="1782108" y="336551"/>
              <a:ext cx="4542492" cy="615553"/>
            </a:xfrm>
            <a:prstGeom prst="rect">
              <a:avLst/>
            </a:prstGeom>
            <a:noFill/>
            <a:ln w="9525" algn="ctr">
              <a:noFill/>
              <a:miter lim="800000"/>
              <a:headEnd/>
              <a:tailEnd/>
            </a:ln>
          </p:spPr>
          <p:txBody>
            <a:bodyPr wrap="square">
              <a:spAutoFit/>
            </a:bodyPr>
            <a:lstStyle/>
            <a:p>
              <a:pPr algn="ctr"/>
              <a:r>
                <a:rPr lang="en-US" sz="2400" b="1" dirty="0" smtClean="0">
                  <a:solidFill>
                    <a:srgbClr val="FFFFFF"/>
                  </a:solidFill>
                  <a:cs typeface="Times New Roman" pitchFamily="18" charset="0"/>
                </a:rPr>
                <a:t>II. </a:t>
              </a:r>
              <a:r>
                <a:rPr lang="en-US" sz="2400" b="1" dirty="0">
                  <a:solidFill>
                    <a:schemeClr val="bg1"/>
                  </a:solidFill>
                </a:rPr>
                <a:t>Hiện trạng hạ tầng mạng lưới và dịch vụ bưu </a:t>
              </a:r>
              <a:r>
                <a:rPr lang="en-US" sz="2400" b="1" dirty="0" smtClean="0">
                  <a:solidFill>
                    <a:schemeClr val="bg1"/>
                  </a:solidFill>
                </a:rPr>
                <a:t>chính</a:t>
              </a:r>
              <a:endParaRPr lang="en-US" sz="3200" b="1" dirty="0">
                <a:solidFill>
                  <a:schemeClr val="bg1"/>
                </a:solidFill>
                <a:cs typeface="Times New Roman" pitchFamily="18" charset="0"/>
              </a:endParaRPr>
            </a:p>
          </p:txBody>
        </p:sp>
      </p:grpSp>
      <p:sp>
        <p:nvSpPr>
          <p:cNvPr id="21533"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4</a:t>
            </a:r>
          </a:p>
        </p:txBody>
      </p:sp>
    </p:spTree>
    <p:extLst>
      <p:ext uri="{BB962C8B-B14F-4D97-AF65-F5344CB8AC3E}">
        <p14:creationId xmlns:p14="http://schemas.microsoft.com/office/powerpoint/2010/main" val="627106292"/>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505">
                                            <p:txEl>
                                              <p:pRg st="0" end="0"/>
                                            </p:txEl>
                                          </p:spTgt>
                                        </p:tgtEl>
                                        <p:attrNameLst>
                                          <p:attrName>style.visibility</p:attrName>
                                        </p:attrNameLst>
                                      </p:cBhvr>
                                      <p:to>
                                        <p:strVal val="visible"/>
                                      </p:to>
                                    </p:set>
                                    <p:animEffect transition="in" filter="fade">
                                      <p:cBhvr>
                                        <p:cTn id="7" dur="500"/>
                                        <p:tgtEl>
                                          <p:spTgt spid="215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505">
                                            <p:txEl>
                                              <p:pRg st="1" end="1"/>
                                            </p:txEl>
                                          </p:spTgt>
                                        </p:tgtEl>
                                        <p:attrNameLst>
                                          <p:attrName>style.visibility</p:attrName>
                                        </p:attrNameLst>
                                      </p:cBhvr>
                                      <p:to>
                                        <p:strVal val="visible"/>
                                      </p:to>
                                    </p:set>
                                    <p:animEffect transition="in" filter="fade">
                                      <p:cBhvr>
                                        <p:cTn id="12" dur="500"/>
                                        <p:tgtEl>
                                          <p:spTgt spid="2150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505">
                                            <p:txEl>
                                              <p:pRg st="2" end="2"/>
                                            </p:txEl>
                                          </p:spTgt>
                                        </p:tgtEl>
                                        <p:attrNameLst>
                                          <p:attrName>style.visibility</p:attrName>
                                        </p:attrNameLst>
                                      </p:cBhvr>
                                      <p:to>
                                        <p:strVal val="visible"/>
                                      </p:to>
                                    </p:set>
                                    <p:animEffect transition="in" filter="fade">
                                      <p:cBhvr>
                                        <p:cTn id="17" dur="500"/>
                                        <p:tgtEl>
                                          <p:spTgt spid="2150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1506" name="Group 11"/>
          <p:cNvGrpSpPr>
            <a:grpSpLocks/>
          </p:cNvGrpSpPr>
          <p:nvPr/>
        </p:nvGrpSpPr>
        <p:grpSpPr bwMode="auto">
          <a:xfrm>
            <a:off x="609600" y="457200"/>
            <a:ext cx="7924800" cy="685800"/>
            <a:chOff x="1782108" y="228600"/>
            <a:chExt cx="4542492" cy="914400"/>
          </a:xfrm>
        </p:grpSpPr>
        <p:grpSp>
          <p:nvGrpSpPr>
            <p:cNvPr id="21534" name="Group 3"/>
            <p:cNvGrpSpPr>
              <a:grpSpLocks/>
            </p:cNvGrpSpPr>
            <p:nvPr/>
          </p:nvGrpSpPr>
          <p:grpSpPr bwMode="auto">
            <a:xfrm>
              <a:off x="1782108" y="228600"/>
              <a:ext cx="4542492" cy="914400"/>
              <a:chOff x="3124200" y="228600"/>
              <a:chExt cx="2014537" cy="1371600"/>
            </a:xfrm>
          </p:grpSpPr>
          <p:sp>
            <p:nvSpPr>
              <p:cNvPr id="18"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21537"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21535" name="Text Box 9"/>
            <p:cNvSpPr txBox="1">
              <a:spLocks noChangeArrowheads="1"/>
            </p:cNvSpPr>
            <p:nvPr/>
          </p:nvSpPr>
          <p:spPr bwMode="gray">
            <a:xfrm>
              <a:off x="1782108" y="336551"/>
              <a:ext cx="4542492" cy="615553"/>
            </a:xfrm>
            <a:prstGeom prst="rect">
              <a:avLst/>
            </a:prstGeom>
            <a:noFill/>
            <a:ln w="9525" algn="ctr">
              <a:noFill/>
              <a:miter lim="800000"/>
              <a:headEnd/>
              <a:tailEnd/>
            </a:ln>
          </p:spPr>
          <p:txBody>
            <a:bodyPr wrap="square">
              <a:spAutoFit/>
            </a:bodyPr>
            <a:lstStyle/>
            <a:p>
              <a:pPr algn="ctr"/>
              <a:r>
                <a:rPr lang="en-US" sz="2400" b="1" dirty="0" smtClean="0">
                  <a:solidFill>
                    <a:srgbClr val="FFFFFF"/>
                  </a:solidFill>
                  <a:cs typeface="Times New Roman" pitchFamily="18" charset="0"/>
                </a:rPr>
                <a:t>II. </a:t>
              </a:r>
              <a:r>
                <a:rPr lang="en-US" sz="2400" b="1" dirty="0">
                  <a:solidFill>
                    <a:schemeClr val="bg1"/>
                  </a:solidFill>
                </a:rPr>
                <a:t>Hiện trạng hạ tầng mạng lưới và dịch vụ bưu </a:t>
              </a:r>
              <a:r>
                <a:rPr lang="en-US" sz="2400" b="1" dirty="0" smtClean="0">
                  <a:solidFill>
                    <a:schemeClr val="bg1"/>
                  </a:solidFill>
                </a:rPr>
                <a:t>chính</a:t>
              </a:r>
              <a:endParaRPr lang="en-US" sz="3200" b="1" dirty="0">
                <a:solidFill>
                  <a:schemeClr val="bg1"/>
                </a:solidFill>
                <a:cs typeface="Times New Roman" pitchFamily="18" charset="0"/>
              </a:endParaRPr>
            </a:p>
          </p:txBody>
        </p:sp>
      </p:grpSp>
      <p:sp>
        <p:nvSpPr>
          <p:cNvPr id="21533"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4</a:t>
            </a:r>
          </a:p>
        </p:txBody>
      </p:sp>
      <p:graphicFrame>
        <p:nvGraphicFramePr>
          <p:cNvPr id="6" name="Chart 5"/>
          <p:cNvGraphicFramePr/>
          <p:nvPr>
            <p:extLst>
              <p:ext uri="{D42A27DB-BD31-4B8C-83A1-F6EECF244321}">
                <p14:modId xmlns:p14="http://schemas.microsoft.com/office/powerpoint/2010/main" val="2946242631"/>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11932070"/>
      </p:ext>
    </p:extLst>
  </p:cSld>
  <p:clrMapOvr>
    <a:masterClrMapping/>
  </p:clrMapOvr>
  <p:transition>
    <p:blind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TextBox 10"/>
          <p:cNvSpPr txBox="1">
            <a:spLocks noChangeArrowheads="1"/>
          </p:cNvSpPr>
          <p:nvPr/>
        </p:nvSpPr>
        <p:spPr bwMode="auto">
          <a:xfrm>
            <a:off x="108858" y="1161143"/>
            <a:ext cx="8915400" cy="6086282"/>
          </a:xfrm>
          <a:prstGeom prst="rect">
            <a:avLst/>
          </a:prstGeom>
          <a:noFill/>
          <a:ln w="9525">
            <a:noFill/>
            <a:miter lim="800000"/>
            <a:headEnd/>
            <a:tailEnd/>
          </a:ln>
        </p:spPr>
        <p:txBody>
          <a:bodyPr wrap="square">
            <a:spAutoFit/>
          </a:bodyPr>
          <a:lstStyle/>
          <a:p>
            <a:pPr algn="just"/>
            <a:r>
              <a:rPr lang="en-US" sz="2350" dirty="0">
                <a:solidFill>
                  <a:srgbClr val="001B70"/>
                </a:solidFill>
              </a:rPr>
              <a:t>1) Tham mưu kiểm tra, giám sát việc sử dụng, khai thác hiệu quả mạng bưu chính công cộng:</a:t>
            </a:r>
          </a:p>
          <a:p>
            <a:pPr marL="514350" indent="-514350">
              <a:buAutoNum type="alphaLcParenR"/>
            </a:pPr>
            <a:r>
              <a:rPr lang="en-US" sz="2350" i="1" dirty="0" smtClean="0">
                <a:solidFill>
                  <a:srgbClr val="264D9A"/>
                </a:solidFill>
              </a:rPr>
              <a:t>Đối </a:t>
            </a:r>
            <a:r>
              <a:rPr lang="en-US" sz="2350" i="1" dirty="0">
                <a:solidFill>
                  <a:srgbClr val="264D9A"/>
                </a:solidFill>
              </a:rPr>
              <a:t>với Điểm Bưu điện - Văn hóa xã</a:t>
            </a:r>
            <a:r>
              <a:rPr lang="en-US" sz="2350" i="1" dirty="0" smtClean="0">
                <a:solidFill>
                  <a:srgbClr val="264D9A"/>
                </a:solidFill>
              </a:rPr>
              <a:t>:</a:t>
            </a:r>
          </a:p>
          <a:p>
            <a:pPr algn="just"/>
            <a:r>
              <a:rPr lang="en-US" sz="2350" dirty="0">
                <a:solidFill>
                  <a:srgbClr val="001B70"/>
                </a:solidFill>
              </a:rPr>
              <a:t>- Việc luân chuyển sách, báo giữa điểm Bưu điện - Văn hóa xã và thư viện xã, giữa điểm Bưu điện - Văn hóa xã và Tủ sách pháp luật xã và ngược lại.</a:t>
            </a:r>
          </a:p>
          <a:p>
            <a:pPr algn="just"/>
            <a:r>
              <a:rPr lang="en-US" sz="2350" dirty="0">
                <a:solidFill>
                  <a:srgbClr val="001B70"/>
                </a:solidFill>
              </a:rPr>
              <a:t>- Việc cung ứng dịch vụ bưu chính công ích điểm Bưu điện - Văn hóa xã phải đáp ứng các chỉ tiêu tướng ứng được quy định tại chuẩn kỹ thuật quốc gia </a:t>
            </a:r>
            <a:r>
              <a:rPr lang="vi-VN" sz="2350" dirty="0">
                <a:solidFill>
                  <a:srgbClr val="001B70"/>
                </a:solidFill>
              </a:rPr>
              <a:t>QCVN 01:2015/BTTTT</a:t>
            </a:r>
            <a:r>
              <a:rPr lang="en-US" sz="2350" dirty="0">
                <a:solidFill>
                  <a:srgbClr val="001B70"/>
                </a:solidFill>
              </a:rPr>
              <a:t> như: Thời gian phục vụ tại các điểm phục vụ (tối thiểu 04 giờ/ngày làm việc), việc tổ chức niêm yết “Bản công bố hợp quy” và “Danh mục chỉ tiêu chất lượng dịch vụ bưu chính công ích” tại nơi dễ dàng đọc được (trừ các điểm phục vụ là thùng thư công cộng độc lập).</a:t>
            </a:r>
          </a:p>
          <a:p>
            <a:endParaRPr lang="en-US" sz="2800" dirty="0">
              <a:solidFill>
                <a:srgbClr val="001B70"/>
              </a:solidFill>
            </a:endParaRPr>
          </a:p>
          <a:p>
            <a:endParaRPr lang="en-US" sz="2800" dirty="0">
              <a:solidFill>
                <a:srgbClr val="001B70"/>
              </a:solidFill>
            </a:endParaRPr>
          </a:p>
          <a:p>
            <a:endParaRPr lang="en-US" sz="2800" dirty="0">
              <a:solidFill>
                <a:srgbClr val="001B70"/>
              </a:solidFill>
            </a:endParaRPr>
          </a:p>
        </p:txBody>
      </p:sp>
      <p:grpSp>
        <p:nvGrpSpPr>
          <p:cNvPr id="21506" name="Group 11"/>
          <p:cNvGrpSpPr>
            <a:grpSpLocks/>
          </p:cNvGrpSpPr>
          <p:nvPr/>
        </p:nvGrpSpPr>
        <p:grpSpPr bwMode="auto">
          <a:xfrm>
            <a:off x="609600" y="457200"/>
            <a:ext cx="7924800" cy="685800"/>
            <a:chOff x="1782108" y="228600"/>
            <a:chExt cx="4542492" cy="914400"/>
          </a:xfrm>
        </p:grpSpPr>
        <p:grpSp>
          <p:nvGrpSpPr>
            <p:cNvPr id="21534" name="Group 3"/>
            <p:cNvGrpSpPr>
              <a:grpSpLocks/>
            </p:cNvGrpSpPr>
            <p:nvPr/>
          </p:nvGrpSpPr>
          <p:grpSpPr bwMode="auto">
            <a:xfrm>
              <a:off x="1782108" y="228600"/>
              <a:ext cx="4542492" cy="914400"/>
              <a:chOff x="3124200" y="228600"/>
              <a:chExt cx="2014537" cy="1371600"/>
            </a:xfrm>
          </p:grpSpPr>
          <p:sp>
            <p:nvSpPr>
              <p:cNvPr id="18"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21537"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21535" name="Text Box 9"/>
            <p:cNvSpPr txBox="1">
              <a:spLocks noChangeArrowheads="1"/>
            </p:cNvSpPr>
            <p:nvPr/>
          </p:nvSpPr>
          <p:spPr bwMode="gray">
            <a:xfrm>
              <a:off x="1782108" y="336551"/>
              <a:ext cx="4542492" cy="615554"/>
            </a:xfrm>
            <a:prstGeom prst="rect">
              <a:avLst/>
            </a:prstGeom>
            <a:noFill/>
            <a:ln w="9525" algn="ctr">
              <a:noFill/>
              <a:miter lim="800000"/>
              <a:headEnd/>
              <a:tailEnd/>
            </a:ln>
          </p:spPr>
          <p:txBody>
            <a:bodyPr wrap="square">
              <a:spAutoFit/>
            </a:bodyPr>
            <a:lstStyle/>
            <a:p>
              <a:pPr algn="ctr"/>
              <a:r>
                <a:rPr lang="en-US" sz="2400" b="1" smtClean="0">
                  <a:solidFill>
                    <a:srgbClr val="FFFFFF"/>
                  </a:solidFill>
                  <a:cs typeface="Times New Roman" pitchFamily="18" charset="0"/>
                </a:rPr>
                <a:t>III. Nhiệm vụ quản lý nhà nước về Bưu chính</a:t>
              </a:r>
              <a:endParaRPr lang="en-US" sz="3200" b="1">
                <a:solidFill>
                  <a:srgbClr val="FFFFFF"/>
                </a:solidFill>
                <a:cs typeface="Times New Roman" pitchFamily="18" charset="0"/>
              </a:endParaRPr>
            </a:p>
          </p:txBody>
        </p:sp>
      </p:grpSp>
      <p:sp>
        <p:nvSpPr>
          <p:cNvPr id="21533"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4</a:t>
            </a:r>
          </a:p>
        </p:txBody>
      </p:sp>
    </p:spTree>
    <p:extLst>
      <p:ext uri="{BB962C8B-B14F-4D97-AF65-F5344CB8AC3E}">
        <p14:creationId xmlns:p14="http://schemas.microsoft.com/office/powerpoint/2010/main" val="3739559558"/>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505">
                                            <p:txEl>
                                              <p:pRg st="0" end="0"/>
                                            </p:txEl>
                                          </p:spTgt>
                                        </p:tgtEl>
                                        <p:attrNameLst>
                                          <p:attrName>style.visibility</p:attrName>
                                        </p:attrNameLst>
                                      </p:cBhvr>
                                      <p:to>
                                        <p:strVal val="visible"/>
                                      </p:to>
                                    </p:set>
                                    <p:animEffect transition="in" filter="fade">
                                      <p:cBhvr>
                                        <p:cTn id="7" dur="750"/>
                                        <p:tgtEl>
                                          <p:spTgt spid="215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505">
                                            <p:txEl>
                                              <p:pRg st="1" end="1"/>
                                            </p:txEl>
                                          </p:spTgt>
                                        </p:tgtEl>
                                        <p:attrNameLst>
                                          <p:attrName>style.visibility</p:attrName>
                                        </p:attrNameLst>
                                      </p:cBhvr>
                                      <p:to>
                                        <p:strVal val="visible"/>
                                      </p:to>
                                    </p:set>
                                    <p:animEffect transition="in" filter="fade">
                                      <p:cBhvr>
                                        <p:cTn id="12" dur="750"/>
                                        <p:tgtEl>
                                          <p:spTgt spid="2150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505">
                                            <p:txEl>
                                              <p:pRg st="2" end="2"/>
                                            </p:txEl>
                                          </p:spTgt>
                                        </p:tgtEl>
                                        <p:attrNameLst>
                                          <p:attrName>style.visibility</p:attrName>
                                        </p:attrNameLst>
                                      </p:cBhvr>
                                      <p:to>
                                        <p:strVal val="visible"/>
                                      </p:to>
                                    </p:set>
                                    <p:animEffect transition="in" filter="fade">
                                      <p:cBhvr>
                                        <p:cTn id="17" dur="750"/>
                                        <p:tgtEl>
                                          <p:spTgt spid="2150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505">
                                            <p:txEl>
                                              <p:pRg st="3" end="3"/>
                                            </p:txEl>
                                          </p:spTgt>
                                        </p:tgtEl>
                                        <p:attrNameLst>
                                          <p:attrName>style.visibility</p:attrName>
                                        </p:attrNameLst>
                                      </p:cBhvr>
                                      <p:to>
                                        <p:strVal val="visible"/>
                                      </p:to>
                                    </p:set>
                                    <p:animEffect transition="in" filter="fade">
                                      <p:cBhvr>
                                        <p:cTn id="22" dur="750"/>
                                        <p:tgtEl>
                                          <p:spTgt spid="2150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TextBox 10"/>
          <p:cNvSpPr txBox="1">
            <a:spLocks noChangeArrowheads="1"/>
          </p:cNvSpPr>
          <p:nvPr/>
        </p:nvSpPr>
        <p:spPr bwMode="auto">
          <a:xfrm>
            <a:off x="304800" y="1219200"/>
            <a:ext cx="8458200" cy="4678204"/>
          </a:xfrm>
          <a:prstGeom prst="rect">
            <a:avLst/>
          </a:prstGeom>
          <a:noFill/>
          <a:ln w="9525">
            <a:noFill/>
            <a:miter lim="800000"/>
            <a:headEnd/>
            <a:tailEnd/>
          </a:ln>
        </p:spPr>
        <p:txBody>
          <a:bodyPr>
            <a:spAutoFit/>
          </a:bodyPr>
          <a:lstStyle/>
          <a:p>
            <a:r>
              <a:rPr lang="en-US" sz="2800" i="1" dirty="0">
                <a:solidFill>
                  <a:srgbClr val="001B70"/>
                </a:solidFill>
              </a:rPr>
              <a:t>b) Đối với mạng bưu chính phục vụ cơ quan Đảng, Nhà </a:t>
            </a:r>
            <a:r>
              <a:rPr lang="en-US" sz="2800" i="1" dirty="0" smtClean="0">
                <a:solidFill>
                  <a:srgbClr val="001B70"/>
                </a:solidFill>
              </a:rPr>
              <a:t>nước:</a:t>
            </a:r>
          </a:p>
          <a:p>
            <a:pPr algn="just"/>
            <a:r>
              <a:rPr lang="en-US" sz="2600" dirty="0">
                <a:solidFill>
                  <a:srgbClr val="001B70"/>
                </a:solidFill>
              </a:rPr>
              <a:t>Phối hợp với Bưu điện </a:t>
            </a:r>
            <a:r>
              <a:rPr lang="en-US" sz="2600" dirty="0" err="1">
                <a:solidFill>
                  <a:srgbClr val="001B70"/>
                </a:solidFill>
              </a:rPr>
              <a:t>tỉnh</a:t>
            </a:r>
            <a:r>
              <a:rPr lang="en-US" sz="2600" dirty="0">
                <a:solidFill>
                  <a:srgbClr val="001B70"/>
                </a:solidFill>
              </a:rPr>
              <a:t> </a:t>
            </a:r>
            <a:r>
              <a:rPr lang="en-US" sz="2600" dirty="0" err="1" smtClean="0">
                <a:solidFill>
                  <a:srgbClr val="001B70"/>
                </a:solidFill>
              </a:rPr>
              <a:t>tuyên</a:t>
            </a:r>
            <a:r>
              <a:rPr lang="en-US" sz="2600" dirty="0" smtClean="0">
                <a:solidFill>
                  <a:srgbClr val="001B70"/>
                </a:solidFill>
              </a:rPr>
              <a:t> </a:t>
            </a:r>
            <a:r>
              <a:rPr lang="en-US" sz="2600" dirty="0">
                <a:solidFill>
                  <a:srgbClr val="001B70"/>
                </a:solidFill>
              </a:rPr>
              <a:t>truyền, hướng dẫn cho các cơ quan cơ quan cấp huyện tại Phụ lục II kèm theo Quyết định 55/2016/QĐ-TTg phải sử dụng dịch vụ bưu chính KT1 khi gửi tài liệu, vật mang bí mật nhà nước và phải tuân thủ các quy định của pháp luật về bảo vệ bí mật nhà nước.</a:t>
            </a:r>
          </a:p>
          <a:p>
            <a:pPr algn="just"/>
            <a:r>
              <a:rPr lang="en-US" sz="2800" dirty="0" smtClean="0">
                <a:solidFill>
                  <a:srgbClr val="001B70"/>
                </a:solidFill>
              </a:rPr>
              <a:t>2</a:t>
            </a:r>
            <a:r>
              <a:rPr lang="en-US" sz="2800" dirty="0">
                <a:solidFill>
                  <a:srgbClr val="001B70"/>
                </a:solidFill>
              </a:rPr>
              <a:t>) Triển khai dịch vụ tiếp nhận, chuyển trả thủ tục hành chính qua bưu chính </a:t>
            </a:r>
            <a:r>
              <a:rPr lang="en-US" sz="2800" dirty="0" err="1">
                <a:solidFill>
                  <a:srgbClr val="001B70"/>
                </a:solidFill>
              </a:rPr>
              <a:t>công</a:t>
            </a:r>
            <a:r>
              <a:rPr lang="en-US" sz="2800" dirty="0">
                <a:solidFill>
                  <a:srgbClr val="001B70"/>
                </a:solidFill>
              </a:rPr>
              <a:t> </a:t>
            </a:r>
            <a:r>
              <a:rPr lang="en-US" sz="2800" dirty="0" err="1" smtClean="0">
                <a:solidFill>
                  <a:srgbClr val="001B70"/>
                </a:solidFill>
              </a:rPr>
              <a:t>ích</a:t>
            </a:r>
            <a:r>
              <a:rPr lang="en-US" sz="2800" dirty="0" smtClean="0">
                <a:solidFill>
                  <a:srgbClr val="001B70"/>
                </a:solidFill>
              </a:rPr>
              <a:t>. </a:t>
            </a:r>
            <a:r>
              <a:rPr lang="en-US" sz="2800" dirty="0">
                <a:solidFill>
                  <a:srgbClr val="001B70"/>
                </a:solidFill>
              </a:rPr>
              <a:t>Lưu ý một số nội dung:</a:t>
            </a:r>
          </a:p>
          <a:p>
            <a:endParaRPr lang="en-US" sz="2800" dirty="0">
              <a:solidFill>
                <a:srgbClr val="001B70"/>
              </a:solidFill>
            </a:endParaRPr>
          </a:p>
          <a:p>
            <a:endParaRPr lang="en-US" sz="2800" dirty="0">
              <a:solidFill>
                <a:srgbClr val="001B70"/>
              </a:solidFill>
            </a:endParaRPr>
          </a:p>
        </p:txBody>
      </p:sp>
      <p:grpSp>
        <p:nvGrpSpPr>
          <p:cNvPr id="21506" name="Group 11"/>
          <p:cNvGrpSpPr>
            <a:grpSpLocks/>
          </p:cNvGrpSpPr>
          <p:nvPr/>
        </p:nvGrpSpPr>
        <p:grpSpPr bwMode="auto">
          <a:xfrm>
            <a:off x="609600" y="457200"/>
            <a:ext cx="7924800" cy="685800"/>
            <a:chOff x="1782108" y="228600"/>
            <a:chExt cx="4542492" cy="914400"/>
          </a:xfrm>
        </p:grpSpPr>
        <p:grpSp>
          <p:nvGrpSpPr>
            <p:cNvPr id="21534" name="Group 3"/>
            <p:cNvGrpSpPr>
              <a:grpSpLocks/>
            </p:cNvGrpSpPr>
            <p:nvPr/>
          </p:nvGrpSpPr>
          <p:grpSpPr bwMode="auto">
            <a:xfrm>
              <a:off x="1782108" y="228600"/>
              <a:ext cx="4542492" cy="914400"/>
              <a:chOff x="3124200" y="228600"/>
              <a:chExt cx="2014537" cy="1371600"/>
            </a:xfrm>
          </p:grpSpPr>
          <p:sp>
            <p:nvSpPr>
              <p:cNvPr id="18"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21537"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21535" name="Text Box 9"/>
            <p:cNvSpPr txBox="1">
              <a:spLocks noChangeArrowheads="1"/>
            </p:cNvSpPr>
            <p:nvPr/>
          </p:nvSpPr>
          <p:spPr bwMode="gray">
            <a:xfrm>
              <a:off x="1782108" y="336551"/>
              <a:ext cx="4542492" cy="615554"/>
            </a:xfrm>
            <a:prstGeom prst="rect">
              <a:avLst/>
            </a:prstGeom>
            <a:noFill/>
            <a:ln w="9525" algn="ctr">
              <a:noFill/>
              <a:miter lim="800000"/>
              <a:headEnd/>
              <a:tailEnd/>
            </a:ln>
          </p:spPr>
          <p:txBody>
            <a:bodyPr wrap="square">
              <a:spAutoFit/>
            </a:bodyPr>
            <a:lstStyle/>
            <a:p>
              <a:pPr algn="ctr"/>
              <a:r>
                <a:rPr lang="en-US" sz="2400" b="1" smtClean="0">
                  <a:solidFill>
                    <a:srgbClr val="FFFFFF"/>
                  </a:solidFill>
                  <a:cs typeface="Times New Roman" pitchFamily="18" charset="0"/>
                </a:rPr>
                <a:t>III. Nhiệm vụ quản lý nhà nước về Bưu chính</a:t>
              </a:r>
              <a:endParaRPr lang="en-US" sz="3200" b="1">
                <a:solidFill>
                  <a:srgbClr val="FFFFFF"/>
                </a:solidFill>
                <a:cs typeface="Times New Roman" pitchFamily="18" charset="0"/>
              </a:endParaRPr>
            </a:p>
          </p:txBody>
        </p:sp>
      </p:grpSp>
      <p:sp>
        <p:nvSpPr>
          <p:cNvPr id="21533"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4</a:t>
            </a:r>
          </a:p>
        </p:txBody>
      </p:sp>
    </p:spTree>
    <p:extLst>
      <p:ext uri="{BB962C8B-B14F-4D97-AF65-F5344CB8AC3E}">
        <p14:creationId xmlns:p14="http://schemas.microsoft.com/office/powerpoint/2010/main" val="4104052298"/>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505">
                                            <p:txEl>
                                              <p:pRg st="0" end="0"/>
                                            </p:txEl>
                                          </p:spTgt>
                                        </p:tgtEl>
                                        <p:attrNameLst>
                                          <p:attrName>style.visibility</p:attrName>
                                        </p:attrNameLst>
                                      </p:cBhvr>
                                      <p:to>
                                        <p:strVal val="visible"/>
                                      </p:to>
                                    </p:set>
                                    <p:animEffect transition="in" filter="fade">
                                      <p:cBhvr>
                                        <p:cTn id="7" dur="750"/>
                                        <p:tgtEl>
                                          <p:spTgt spid="215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505">
                                            <p:txEl>
                                              <p:pRg st="1" end="1"/>
                                            </p:txEl>
                                          </p:spTgt>
                                        </p:tgtEl>
                                        <p:attrNameLst>
                                          <p:attrName>style.visibility</p:attrName>
                                        </p:attrNameLst>
                                      </p:cBhvr>
                                      <p:to>
                                        <p:strVal val="visible"/>
                                      </p:to>
                                    </p:set>
                                    <p:animEffect transition="in" filter="fade">
                                      <p:cBhvr>
                                        <p:cTn id="12" dur="750"/>
                                        <p:tgtEl>
                                          <p:spTgt spid="2150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505">
                                            <p:txEl>
                                              <p:pRg st="2" end="2"/>
                                            </p:txEl>
                                          </p:spTgt>
                                        </p:tgtEl>
                                        <p:attrNameLst>
                                          <p:attrName>style.visibility</p:attrName>
                                        </p:attrNameLst>
                                      </p:cBhvr>
                                      <p:to>
                                        <p:strVal val="visible"/>
                                      </p:to>
                                    </p:set>
                                    <p:animEffect transition="in" filter="fade">
                                      <p:cBhvr>
                                        <p:cTn id="17" dur="750"/>
                                        <p:tgtEl>
                                          <p:spTgt spid="2150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TextBox 10"/>
          <p:cNvSpPr txBox="1">
            <a:spLocks noChangeArrowheads="1"/>
          </p:cNvSpPr>
          <p:nvPr/>
        </p:nvSpPr>
        <p:spPr bwMode="auto">
          <a:xfrm>
            <a:off x="304800" y="1219200"/>
            <a:ext cx="8458200" cy="4708981"/>
          </a:xfrm>
          <a:prstGeom prst="rect">
            <a:avLst/>
          </a:prstGeom>
          <a:noFill/>
          <a:ln w="9525">
            <a:noFill/>
            <a:miter lim="800000"/>
            <a:headEnd/>
            <a:tailEnd/>
          </a:ln>
        </p:spPr>
        <p:txBody>
          <a:bodyPr>
            <a:spAutoFit/>
          </a:bodyPr>
          <a:lstStyle/>
          <a:p>
            <a:pPr algn="just"/>
            <a:r>
              <a:rPr lang="en-US" sz="2500" dirty="0" smtClean="0">
                <a:solidFill>
                  <a:srgbClr val="264D9A"/>
                </a:solidFill>
              </a:rPr>
              <a:t>- </a:t>
            </a:r>
            <a:r>
              <a:rPr lang="en-US" sz="2500" dirty="0">
                <a:solidFill>
                  <a:srgbClr val="264D9A"/>
                </a:solidFill>
              </a:rPr>
              <a:t>UBND cấp huyện phải có hợp đồng giao kết đầy đủ, rõ ràng với doanh nghiệp cung ứng dịch vụ bưu chính công ích (Bưu điện </a:t>
            </a:r>
            <a:r>
              <a:rPr lang="en-US" sz="2500" dirty="0" err="1">
                <a:solidFill>
                  <a:srgbClr val="264D9A"/>
                </a:solidFill>
              </a:rPr>
              <a:t>tỉnh</a:t>
            </a:r>
            <a:r>
              <a:rPr lang="en-US" sz="2500" dirty="0">
                <a:solidFill>
                  <a:srgbClr val="264D9A"/>
                </a:solidFill>
              </a:rPr>
              <a:t> </a:t>
            </a:r>
            <a:r>
              <a:rPr lang="en-US" sz="2500" dirty="0" err="1" smtClean="0">
                <a:solidFill>
                  <a:srgbClr val="264D9A"/>
                </a:solidFill>
              </a:rPr>
              <a:t>Hà</a:t>
            </a:r>
            <a:r>
              <a:rPr lang="en-US" sz="2500" dirty="0">
                <a:solidFill>
                  <a:srgbClr val="264D9A"/>
                </a:solidFill>
              </a:rPr>
              <a:t> </a:t>
            </a:r>
            <a:r>
              <a:rPr lang="en-US" sz="2500" dirty="0" err="1">
                <a:solidFill>
                  <a:srgbClr val="264D9A"/>
                </a:solidFill>
              </a:rPr>
              <a:t>Tĩnh</a:t>
            </a:r>
            <a:r>
              <a:rPr lang="en-US" sz="2500" dirty="0">
                <a:solidFill>
                  <a:srgbClr val="264D9A"/>
                </a:solidFill>
              </a:rPr>
              <a:t>).</a:t>
            </a:r>
          </a:p>
          <a:p>
            <a:pPr algn="just"/>
            <a:r>
              <a:rPr lang="en-US" sz="2500" dirty="0" smtClean="0">
                <a:solidFill>
                  <a:srgbClr val="264D9A"/>
                </a:solidFill>
              </a:rPr>
              <a:t>- </a:t>
            </a:r>
            <a:r>
              <a:rPr lang="en-US" sz="2500" dirty="0">
                <a:solidFill>
                  <a:srgbClr val="264D9A"/>
                </a:solidFill>
              </a:rPr>
              <a:t>Hướng dẫn, tập huấn cho Bưu điện tỉnh về việc nhận, gửi hồ sơ, trả kết quả giải quyết thủ tục hành chính qua dịch vụ bưu chính công ích cho tổ chức, cá nhân.</a:t>
            </a:r>
          </a:p>
          <a:p>
            <a:pPr algn="just"/>
            <a:r>
              <a:rPr lang="en-US" sz="2500" dirty="0" smtClean="0">
                <a:solidFill>
                  <a:srgbClr val="264D9A"/>
                </a:solidFill>
              </a:rPr>
              <a:t>- </a:t>
            </a:r>
            <a:r>
              <a:rPr lang="en-US" sz="2500" dirty="0">
                <a:solidFill>
                  <a:srgbClr val="264D9A"/>
                </a:solidFill>
              </a:rPr>
              <a:t>Tăng cường công tác kiểm tra, giám sát việc thực hiện các quy định của pháp luật có liên quan đến hoạt động </a:t>
            </a:r>
            <a:r>
              <a:rPr lang="en-US" sz="2500" dirty="0" smtClean="0">
                <a:solidFill>
                  <a:srgbClr val="264D9A"/>
                </a:solidFill>
              </a:rPr>
              <a:t>này </a:t>
            </a:r>
            <a:r>
              <a:rPr lang="en-US" sz="2500" dirty="0">
                <a:solidFill>
                  <a:srgbClr val="264D9A"/>
                </a:solidFill>
              </a:rPr>
              <a:t>của đơn vị, địa phương trên địa bàn quản lý. Đặc biệt, việc đảm bảo chất lượng dịch vụ, an ninh, an toàn trong cung ứng dịch vụ này của Bưu điện tỉnh theo quy định tại Thông tư số </a:t>
            </a:r>
            <a:r>
              <a:rPr lang="en-US" sz="2500" dirty="0" smtClean="0">
                <a:solidFill>
                  <a:srgbClr val="264D9A"/>
                </a:solidFill>
              </a:rPr>
              <a:t>17/2017/TT-BTTTT.</a:t>
            </a:r>
          </a:p>
        </p:txBody>
      </p:sp>
      <p:grpSp>
        <p:nvGrpSpPr>
          <p:cNvPr id="21506" name="Group 11"/>
          <p:cNvGrpSpPr>
            <a:grpSpLocks/>
          </p:cNvGrpSpPr>
          <p:nvPr/>
        </p:nvGrpSpPr>
        <p:grpSpPr bwMode="auto">
          <a:xfrm>
            <a:off x="609600" y="457200"/>
            <a:ext cx="7924800" cy="685800"/>
            <a:chOff x="1782108" y="228600"/>
            <a:chExt cx="4542492" cy="914400"/>
          </a:xfrm>
        </p:grpSpPr>
        <p:grpSp>
          <p:nvGrpSpPr>
            <p:cNvPr id="21534" name="Group 3"/>
            <p:cNvGrpSpPr>
              <a:grpSpLocks/>
            </p:cNvGrpSpPr>
            <p:nvPr/>
          </p:nvGrpSpPr>
          <p:grpSpPr bwMode="auto">
            <a:xfrm>
              <a:off x="1782108" y="228600"/>
              <a:ext cx="4542492" cy="914400"/>
              <a:chOff x="3124200" y="228600"/>
              <a:chExt cx="2014537" cy="1371600"/>
            </a:xfrm>
          </p:grpSpPr>
          <p:sp>
            <p:nvSpPr>
              <p:cNvPr id="18"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21537"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21535" name="Text Box 9"/>
            <p:cNvSpPr txBox="1">
              <a:spLocks noChangeArrowheads="1"/>
            </p:cNvSpPr>
            <p:nvPr/>
          </p:nvSpPr>
          <p:spPr bwMode="gray">
            <a:xfrm>
              <a:off x="1782108" y="336551"/>
              <a:ext cx="4542492" cy="615554"/>
            </a:xfrm>
            <a:prstGeom prst="rect">
              <a:avLst/>
            </a:prstGeom>
            <a:noFill/>
            <a:ln w="9525" algn="ctr">
              <a:noFill/>
              <a:miter lim="800000"/>
              <a:headEnd/>
              <a:tailEnd/>
            </a:ln>
          </p:spPr>
          <p:txBody>
            <a:bodyPr wrap="square">
              <a:spAutoFit/>
            </a:bodyPr>
            <a:lstStyle/>
            <a:p>
              <a:pPr algn="ctr"/>
              <a:r>
                <a:rPr lang="en-US" sz="2400" b="1" smtClean="0">
                  <a:solidFill>
                    <a:srgbClr val="FFFFFF"/>
                  </a:solidFill>
                  <a:cs typeface="Times New Roman" pitchFamily="18" charset="0"/>
                </a:rPr>
                <a:t>III. Nhiệm vụ quản lý nhà nước về Bưu chính</a:t>
              </a:r>
              <a:endParaRPr lang="en-US" sz="3200" b="1">
                <a:solidFill>
                  <a:srgbClr val="FFFFFF"/>
                </a:solidFill>
                <a:cs typeface="Times New Roman" pitchFamily="18" charset="0"/>
              </a:endParaRPr>
            </a:p>
          </p:txBody>
        </p:sp>
      </p:grpSp>
      <p:sp>
        <p:nvSpPr>
          <p:cNvPr id="21533"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4</a:t>
            </a:r>
          </a:p>
        </p:txBody>
      </p:sp>
    </p:spTree>
    <p:extLst>
      <p:ext uri="{BB962C8B-B14F-4D97-AF65-F5344CB8AC3E}">
        <p14:creationId xmlns:p14="http://schemas.microsoft.com/office/powerpoint/2010/main" val="3691005070"/>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505">
                                            <p:txEl>
                                              <p:pRg st="0" end="0"/>
                                            </p:txEl>
                                          </p:spTgt>
                                        </p:tgtEl>
                                        <p:attrNameLst>
                                          <p:attrName>style.visibility</p:attrName>
                                        </p:attrNameLst>
                                      </p:cBhvr>
                                      <p:to>
                                        <p:strVal val="visible"/>
                                      </p:to>
                                    </p:set>
                                    <p:animEffect transition="in" filter="fade">
                                      <p:cBhvr>
                                        <p:cTn id="7" dur="500"/>
                                        <p:tgtEl>
                                          <p:spTgt spid="215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505">
                                            <p:txEl>
                                              <p:pRg st="1" end="1"/>
                                            </p:txEl>
                                          </p:spTgt>
                                        </p:tgtEl>
                                        <p:attrNameLst>
                                          <p:attrName>style.visibility</p:attrName>
                                        </p:attrNameLst>
                                      </p:cBhvr>
                                      <p:to>
                                        <p:strVal val="visible"/>
                                      </p:to>
                                    </p:set>
                                    <p:animEffect transition="in" filter="fade">
                                      <p:cBhvr>
                                        <p:cTn id="12" dur="500"/>
                                        <p:tgtEl>
                                          <p:spTgt spid="2150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505">
                                            <p:txEl>
                                              <p:pRg st="2" end="2"/>
                                            </p:txEl>
                                          </p:spTgt>
                                        </p:tgtEl>
                                        <p:attrNameLst>
                                          <p:attrName>style.visibility</p:attrName>
                                        </p:attrNameLst>
                                      </p:cBhvr>
                                      <p:to>
                                        <p:strVal val="visible"/>
                                      </p:to>
                                    </p:set>
                                    <p:animEffect transition="in" filter="fade">
                                      <p:cBhvr>
                                        <p:cTn id="17" dur="500"/>
                                        <p:tgtEl>
                                          <p:spTgt spid="2150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TextBox 10"/>
          <p:cNvSpPr txBox="1">
            <a:spLocks noChangeArrowheads="1"/>
          </p:cNvSpPr>
          <p:nvPr/>
        </p:nvSpPr>
        <p:spPr bwMode="auto">
          <a:xfrm>
            <a:off x="304800" y="1219200"/>
            <a:ext cx="8458200" cy="2677656"/>
          </a:xfrm>
          <a:prstGeom prst="rect">
            <a:avLst/>
          </a:prstGeom>
          <a:noFill/>
          <a:ln w="9525">
            <a:noFill/>
            <a:miter lim="800000"/>
            <a:headEnd/>
            <a:tailEnd/>
          </a:ln>
        </p:spPr>
        <p:txBody>
          <a:bodyPr>
            <a:spAutoFit/>
          </a:bodyPr>
          <a:lstStyle/>
          <a:p>
            <a:pPr algn="just"/>
            <a:r>
              <a:rPr lang="en-US" sz="2800" dirty="0">
                <a:solidFill>
                  <a:srgbClr val="001B70"/>
                </a:solidFill>
              </a:rPr>
              <a:t>- </a:t>
            </a:r>
            <a:r>
              <a:rPr lang="en-US" sz="2800" dirty="0"/>
              <a:t>Triển khai thí điểm Đề án chuyển giao một số nhiệm vụ, dịch vụ hành chính công trên địa bàn </a:t>
            </a:r>
            <a:r>
              <a:rPr lang="en-US" sz="2800" dirty="0" err="1"/>
              <a:t>tỉnh</a:t>
            </a:r>
            <a:r>
              <a:rPr lang="en-US" sz="2800" dirty="0"/>
              <a:t> </a:t>
            </a:r>
            <a:r>
              <a:rPr lang="en-US" sz="2800" dirty="0" err="1" smtClean="0"/>
              <a:t>Hà</a:t>
            </a:r>
            <a:r>
              <a:rPr lang="en-US" sz="2800" dirty="0"/>
              <a:t> </a:t>
            </a:r>
            <a:r>
              <a:rPr lang="en-US" sz="2800" dirty="0" err="1" smtClean="0"/>
              <a:t>Tĩnh</a:t>
            </a:r>
            <a:r>
              <a:rPr lang="en-US" sz="2800" dirty="0" smtClean="0"/>
              <a:t> </a:t>
            </a:r>
            <a:r>
              <a:rPr lang="en-US" sz="2800" dirty="0" err="1" smtClean="0"/>
              <a:t>theo</a:t>
            </a:r>
            <a:r>
              <a:rPr lang="en-US" sz="2800" dirty="0" smtClean="0"/>
              <a:t> </a:t>
            </a:r>
            <a:r>
              <a:rPr lang="en-US" sz="2800" dirty="0"/>
              <a:t>nội dung </a:t>
            </a:r>
            <a:r>
              <a:rPr lang="en-US" sz="2800" dirty="0" err="1" smtClean="0"/>
              <a:t>tại</a:t>
            </a:r>
            <a:r>
              <a:rPr lang="en-US" sz="2800" dirty="0"/>
              <a:t> </a:t>
            </a:r>
            <a:r>
              <a:rPr lang="vi-VN" sz="2800" dirty="0" smtClean="0"/>
              <a:t>Quyết </a:t>
            </a:r>
            <a:r>
              <a:rPr lang="vi-VN" sz="2800" dirty="0"/>
              <a:t>định số 2459/QĐ-UBND ngày 23/7/2019</a:t>
            </a:r>
            <a:r>
              <a:rPr lang="en-US" sz="2800" dirty="0"/>
              <a:t> </a:t>
            </a:r>
            <a:r>
              <a:rPr lang="en-US" sz="2800" dirty="0" err="1" smtClean="0"/>
              <a:t>về</a:t>
            </a:r>
            <a:r>
              <a:rPr lang="en-US" sz="2800" dirty="0" smtClean="0"/>
              <a:t>  </a:t>
            </a:r>
            <a:r>
              <a:rPr lang="en-US" sz="2800" dirty="0" err="1" smtClean="0"/>
              <a:t>Đề</a:t>
            </a:r>
            <a:r>
              <a:rPr lang="en-US" sz="2800" dirty="0" smtClean="0"/>
              <a:t> </a:t>
            </a:r>
            <a:r>
              <a:rPr lang="en-US" sz="2800" dirty="0"/>
              <a:t>án chuyển giao một số nhiệm vụ, dịch vụ hành chính công trên địa bàn </a:t>
            </a:r>
            <a:r>
              <a:rPr lang="en-US" sz="2800" dirty="0" err="1"/>
              <a:t>tỉnh</a:t>
            </a:r>
            <a:r>
              <a:rPr lang="en-US" sz="2800" dirty="0"/>
              <a:t> </a:t>
            </a:r>
            <a:r>
              <a:rPr lang="en-US" sz="2800" dirty="0" err="1" smtClean="0"/>
              <a:t>Hà</a:t>
            </a:r>
            <a:r>
              <a:rPr lang="en-US" sz="2800" dirty="0"/>
              <a:t> </a:t>
            </a:r>
            <a:r>
              <a:rPr lang="en-US" sz="2800" dirty="0" err="1" smtClean="0"/>
              <a:t>Tĩnh</a:t>
            </a:r>
            <a:r>
              <a:rPr lang="en-US" sz="2800" dirty="0" smtClean="0"/>
              <a:t> sang </a:t>
            </a:r>
            <a:r>
              <a:rPr lang="en-US" sz="2800" dirty="0"/>
              <a:t>Bưu điện”.</a:t>
            </a:r>
            <a:endParaRPr lang="vi-VN" sz="2800" dirty="0"/>
          </a:p>
        </p:txBody>
      </p:sp>
      <p:grpSp>
        <p:nvGrpSpPr>
          <p:cNvPr id="21506" name="Group 11"/>
          <p:cNvGrpSpPr>
            <a:grpSpLocks/>
          </p:cNvGrpSpPr>
          <p:nvPr/>
        </p:nvGrpSpPr>
        <p:grpSpPr bwMode="auto">
          <a:xfrm>
            <a:off x="609600" y="457200"/>
            <a:ext cx="7924800" cy="685800"/>
            <a:chOff x="1782108" y="228600"/>
            <a:chExt cx="4542492" cy="914400"/>
          </a:xfrm>
        </p:grpSpPr>
        <p:grpSp>
          <p:nvGrpSpPr>
            <p:cNvPr id="21534" name="Group 3"/>
            <p:cNvGrpSpPr>
              <a:grpSpLocks/>
            </p:cNvGrpSpPr>
            <p:nvPr/>
          </p:nvGrpSpPr>
          <p:grpSpPr bwMode="auto">
            <a:xfrm>
              <a:off x="1782108" y="228600"/>
              <a:ext cx="4542492" cy="914400"/>
              <a:chOff x="3124200" y="228600"/>
              <a:chExt cx="2014537" cy="1371600"/>
            </a:xfrm>
          </p:grpSpPr>
          <p:sp>
            <p:nvSpPr>
              <p:cNvPr id="18"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21537"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21535" name="Text Box 9"/>
            <p:cNvSpPr txBox="1">
              <a:spLocks noChangeArrowheads="1"/>
            </p:cNvSpPr>
            <p:nvPr/>
          </p:nvSpPr>
          <p:spPr bwMode="gray">
            <a:xfrm>
              <a:off x="1782108" y="336551"/>
              <a:ext cx="4542492" cy="615554"/>
            </a:xfrm>
            <a:prstGeom prst="rect">
              <a:avLst/>
            </a:prstGeom>
            <a:noFill/>
            <a:ln w="9525" algn="ctr">
              <a:noFill/>
              <a:miter lim="800000"/>
              <a:headEnd/>
              <a:tailEnd/>
            </a:ln>
          </p:spPr>
          <p:txBody>
            <a:bodyPr wrap="square">
              <a:spAutoFit/>
            </a:bodyPr>
            <a:lstStyle/>
            <a:p>
              <a:pPr algn="ctr"/>
              <a:r>
                <a:rPr lang="en-US" sz="2400" b="1" smtClean="0">
                  <a:solidFill>
                    <a:srgbClr val="FFFFFF"/>
                  </a:solidFill>
                  <a:cs typeface="Times New Roman" pitchFamily="18" charset="0"/>
                </a:rPr>
                <a:t>III. Nhiệm vụ quản lý nhà nước về Bưu chính</a:t>
              </a:r>
              <a:endParaRPr lang="en-US" sz="3200" b="1">
                <a:solidFill>
                  <a:srgbClr val="FFFFFF"/>
                </a:solidFill>
                <a:cs typeface="Times New Roman" pitchFamily="18" charset="0"/>
              </a:endParaRPr>
            </a:p>
          </p:txBody>
        </p:sp>
      </p:grpSp>
      <p:sp>
        <p:nvSpPr>
          <p:cNvPr id="21533"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4</a:t>
            </a:r>
          </a:p>
        </p:txBody>
      </p:sp>
    </p:spTree>
    <p:extLst>
      <p:ext uri="{BB962C8B-B14F-4D97-AF65-F5344CB8AC3E}">
        <p14:creationId xmlns:p14="http://schemas.microsoft.com/office/powerpoint/2010/main" val="1733363515"/>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505">
                                            <p:txEl>
                                              <p:pRg st="0" end="0"/>
                                            </p:txEl>
                                          </p:spTgt>
                                        </p:tgtEl>
                                        <p:attrNameLst>
                                          <p:attrName>style.visibility</p:attrName>
                                        </p:attrNameLst>
                                      </p:cBhvr>
                                      <p:to>
                                        <p:strVal val="visible"/>
                                      </p:to>
                                    </p:set>
                                    <p:animEffect transition="in" filter="fade">
                                      <p:cBhvr>
                                        <p:cTn id="7" dur="500"/>
                                        <p:tgtEl>
                                          <p:spTgt spid="2150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TextBox 10"/>
          <p:cNvSpPr txBox="1">
            <a:spLocks noChangeArrowheads="1"/>
          </p:cNvSpPr>
          <p:nvPr/>
        </p:nvSpPr>
        <p:spPr bwMode="auto">
          <a:xfrm>
            <a:off x="304800" y="1436915"/>
            <a:ext cx="8458200" cy="5093702"/>
          </a:xfrm>
          <a:prstGeom prst="rect">
            <a:avLst/>
          </a:prstGeom>
          <a:noFill/>
          <a:ln w="9525">
            <a:noFill/>
            <a:miter lim="800000"/>
            <a:headEnd/>
            <a:tailEnd/>
          </a:ln>
        </p:spPr>
        <p:txBody>
          <a:bodyPr>
            <a:spAutoFit/>
          </a:bodyPr>
          <a:lstStyle/>
          <a:p>
            <a:r>
              <a:rPr lang="en-US" sz="2500" i="1" dirty="0" smtClean="0">
                <a:solidFill>
                  <a:srgbClr val="001B70"/>
                </a:solidFill>
              </a:rPr>
              <a:t>3</a:t>
            </a:r>
            <a:r>
              <a:rPr lang="en-US" sz="2500" dirty="0">
                <a:solidFill>
                  <a:srgbClr val="001B70"/>
                </a:solidFill>
              </a:rPr>
              <a:t>) Tham mưu tổ chức công tác bảo vệ an toàn, an ninh thông tin trong các hoạt động bưu chính</a:t>
            </a:r>
            <a:r>
              <a:rPr lang="en-US" sz="2500" dirty="0" smtClean="0">
                <a:solidFill>
                  <a:srgbClr val="001B70"/>
                </a:solidFill>
              </a:rPr>
              <a:t>:</a:t>
            </a:r>
          </a:p>
          <a:p>
            <a:pPr algn="just"/>
            <a:r>
              <a:rPr lang="vi-VN" sz="2500" dirty="0">
                <a:solidFill>
                  <a:srgbClr val="001B70"/>
                </a:solidFill>
              </a:rPr>
              <a:t>- Chỉ đạo các doanh nghiệp bưu chính bảo đảm an toàn, an ninh thông tin trong các dịp lễ, sự kiện lớn của tỉnh, địa phương.</a:t>
            </a:r>
          </a:p>
          <a:p>
            <a:pPr algn="just"/>
            <a:r>
              <a:rPr lang="vi-VN" sz="2500" dirty="0">
                <a:solidFill>
                  <a:srgbClr val="001B70"/>
                </a:solidFill>
              </a:rPr>
              <a:t>- Phối hợp với Công an địa phương chỉ đạo, hướng dẫn nghiệp vụ và kiểm tra các doanh nghiệp bưu chính trong việc triển khai công tác đảm bảo an ninh trong việc gửi nhận, bưu phẩm của khách hàng</a:t>
            </a:r>
            <a:r>
              <a:rPr lang="vi-VN" sz="2500" dirty="0" smtClean="0">
                <a:solidFill>
                  <a:srgbClr val="001B70"/>
                </a:solidFill>
              </a:rPr>
              <a:t>.</a:t>
            </a:r>
            <a:endParaRPr lang="en-US" sz="2500" dirty="0">
              <a:solidFill>
                <a:srgbClr val="001B70"/>
              </a:solidFill>
            </a:endParaRPr>
          </a:p>
          <a:p>
            <a:r>
              <a:rPr lang="en-US" sz="2500" dirty="0">
                <a:solidFill>
                  <a:srgbClr val="001B70"/>
                </a:solidFill>
              </a:rPr>
              <a:t>4) Tổ chức thực hiện việc quản lý, kiểm tra và hướng dẫn các xã, phường, thị trấn quản lý các đại lý bưu chính trên địa bàn theo quy định của pháp luật</a:t>
            </a:r>
          </a:p>
          <a:p>
            <a:endParaRPr lang="en-US" sz="2500" dirty="0">
              <a:solidFill>
                <a:srgbClr val="001B70"/>
              </a:solidFill>
            </a:endParaRPr>
          </a:p>
          <a:p>
            <a:endParaRPr lang="en-US" sz="2500" dirty="0">
              <a:solidFill>
                <a:srgbClr val="001B70"/>
              </a:solidFill>
            </a:endParaRPr>
          </a:p>
        </p:txBody>
      </p:sp>
      <p:grpSp>
        <p:nvGrpSpPr>
          <p:cNvPr id="21506" name="Group 11"/>
          <p:cNvGrpSpPr>
            <a:grpSpLocks/>
          </p:cNvGrpSpPr>
          <p:nvPr/>
        </p:nvGrpSpPr>
        <p:grpSpPr bwMode="auto">
          <a:xfrm>
            <a:off x="609600" y="457200"/>
            <a:ext cx="7924800" cy="685800"/>
            <a:chOff x="1782108" y="228600"/>
            <a:chExt cx="4542492" cy="914400"/>
          </a:xfrm>
        </p:grpSpPr>
        <p:grpSp>
          <p:nvGrpSpPr>
            <p:cNvPr id="21534" name="Group 3"/>
            <p:cNvGrpSpPr>
              <a:grpSpLocks/>
            </p:cNvGrpSpPr>
            <p:nvPr/>
          </p:nvGrpSpPr>
          <p:grpSpPr bwMode="auto">
            <a:xfrm>
              <a:off x="1782108" y="228600"/>
              <a:ext cx="4542492" cy="914400"/>
              <a:chOff x="3124200" y="228600"/>
              <a:chExt cx="2014537" cy="1371600"/>
            </a:xfrm>
          </p:grpSpPr>
          <p:sp>
            <p:nvSpPr>
              <p:cNvPr id="18"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21537"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21535" name="Text Box 9"/>
            <p:cNvSpPr txBox="1">
              <a:spLocks noChangeArrowheads="1"/>
            </p:cNvSpPr>
            <p:nvPr/>
          </p:nvSpPr>
          <p:spPr bwMode="gray">
            <a:xfrm>
              <a:off x="1782108" y="336551"/>
              <a:ext cx="4542492" cy="615554"/>
            </a:xfrm>
            <a:prstGeom prst="rect">
              <a:avLst/>
            </a:prstGeom>
            <a:noFill/>
            <a:ln w="9525" algn="ctr">
              <a:noFill/>
              <a:miter lim="800000"/>
              <a:headEnd/>
              <a:tailEnd/>
            </a:ln>
          </p:spPr>
          <p:txBody>
            <a:bodyPr wrap="square">
              <a:spAutoFit/>
            </a:bodyPr>
            <a:lstStyle/>
            <a:p>
              <a:pPr algn="ctr"/>
              <a:r>
                <a:rPr lang="en-US" sz="2400" b="1" smtClean="0">
                  <a:solidFill>
                    <a:srgbClr val="FFFFFF"/>
                  </a:solidFill>
                  <a:cs typeface="Times New Roman" pitchFamily="18" charset="0"/>
                </a:rPr>
                <a:t>III. Nhiệm vụ quản lý nhà nước về Bưu chính</a:t>
              </a:r>
              <a:endParaRPr lang="en-US" sz="3200" b="1">
                <a:solidFill>
                  <a:srgbClr val="FFFFFF"/>
                </a:solidFill>
                <a:cs typeface="Times New Roman" pitchFamily="18" charset="0"/>
              </a:endParaRPr>
            </a:p>
          </p:txBody>
        </p:sp>
      </p:grpSp>
      <p:sp>
        <p:nvSpPr>
          <p:cNvPr id="21533"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4</a:t>
            </a:r>
          </a:p>
        </p:txBody>
      </p:sp>
    </p:spTree>
    <p:extLst>
      <p:ext uri="{BB962C8B-B14F-4D97-AF65-F5344CB8AC3E}">
        <p14:creationId xmlns:p14="http://schemas.microsoft.com/office/powerpoint/2010/main" val="1245549021"/>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505">
                                            <p:txEl>
                                              <p:pRg st="0" end="0"/>
                                            </p:txEl>
                                          </p:spTgt>
                                        </p:tgtEl>
                                        <p:attrNameLst>
                                          <p:attrName>style.visibility</p:attrName>
                                        </p:attrNameLst>
                                      </p:cBhvr>
                                      <p:to>
                                        <p:strVal val="visible"/>
                                      </p:to>
                                    </p:set>
                                    <p:animEffect transition="in" filter="fade">
                                      <p:cBhvr>
                                        <p:cTn id="7" dur="500"/>
                                        <p:tgtEl>
                                          <p:spTgt spid="215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505">
                                            <p:txEl>
                                              <p:pRg st="1" end="1"/>
                                            </p:txEl>
                                          </p:spTgt>
                                        </p:tgtEl>
                                        <p:attrNameLst>
                                          <p:attrName>style.visibility</p:attrName>
                                        </p:attrNameLst>
                                      </p:cBhvr>
                                      <p:to>
                                        <p:strVal val="visible"/>
                                      </p:to>
                                    </p:set>
                                    <p:animEffect transition="in" filter="fade">
                                      <p:cBhvr>
                                        <p:cTn id="12" dur="500"/>
                                        <p:tgtEl>
                                          <p:spTgt spid="2150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505">
                                            <p:txEl>
                                              <p:pRg st="2" end="2"/>
                                            </p:txEl>
                                          </p:spTgt>
                                        </p:tgtEl>
                                        <p:attrNameLst>
                                          <p:attrName>style.visibility</p:attrName>
                                        </p:attrNameLst>
                                      </p:cBhvr>
                                      <p:to>
                                        <p:strVal val="visible"/>
                                      </p:to>
                                    </p:set>
                                    <p:animEffect transition="in" filter="fade">
                                      <p:cBhvr>
                                        <p:cTn id="17" dur="500"/>
                                        <p:tgtEl>
                                          <p:spTgt spid="2150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505">
                                            <p:txEl>
                                              <p:pRg st="3" end="3"/>
                                            </p:txEl>
                                          </p:spTgt>
                                        </p:tgtEl>
                                        <p:attrNameLst>
                                          <p:attrName>style.visibility</p:attrName>
                                        </p:attrNameLst>
                                      </p:cBhvr>
                                      <p:to>
                                        <p:strVal val="visible"/>
                                      </p:to>
                                    </p:set>
                                    <p:animEffect transition="in" filter="fade">
                                      <p:cBhvr>
                                        <p:cTn id="22" dur="500"/>
                                        <p:tgtEl>
                                          <p:spTgt spid="2150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819400"/>
            <a:ext cx="7772400" cy="1470025"/>
          </a:xfrm>
        </p:spPr>
        <p:txBody>
          <a:bodyPr rtlCol="0">
            <a:normAutofit fontScale="90000"/>
          </a:bodyPr>
          <a:lstStyle/>
          <a:p>
            <a:pPr eaLnBrk="1" fontAlgn="auto" hangingPunct="1">
              <a:spcAft>
                <a:spcPts val="0"/>
              </a:spcAft>
              <a:defRPr/>
            </a:pPr>
            <a:r>
              <a:rPr lang="en-US" sz="5400" b="1" smtClean="0">
                <a:solidFill>
                  <a:srgbClr val="002060"/>
                </a:solidFill>
                <a:cs typeface="Times New Roman" pitchFamily="18" charset="0"/>
              </a:rPr>
              <a:t>TRÂN TRỌNG CẢM ƠN!</a:t>
            </a:r>
            <a:endParaRPr lang="en-US" sz="5400" b="1">
              <a:solidFill>
                <a:srgbClr val="002060"/>
              </a:solidFill>
              <a:cs typeface="Times New Roman" pitchFamily="18" charset="0"/>
            </a:endParaRPr>
          </a:p>
        </p:txBody>
      </p:sp>
      <p:sp>
        <p:nvSpPr>
          <p:cNvPr id="3" name="Subtitle 2"/>
          <p:cNvSpPr>
            <a:spLocks/>
          </p:cNvSpPr>
          <p:nvPr/>
        </p:nvSpPr>
        <p:spPr bwMode="auto">
          <a:xfrm>
            <a:off x="1190625" y="128588"/>
            <a:ext cx="7010400" cy="1143000"/>
          </a:xfrm>
          <a:prstGeom prst="rect">
            <a:avLst/>
          </a:prstGeom>
          <a:noFill/>
          <a:ln w="9525">
            <a:noFill/>
            <a:miter lim="800000"/>
            <a:headEnd/>
            <a:tailEnd/>
          </a:ln>
        </p:spPr>
        <p:txBody>
          <a:bodyPr/>
          <a:lstStyle/>
          <a:p>
            <a:pPr algn="ctr">
              <a:spcBef>
                <a:spcPct val="20000"/>
              </a:spcBef>
              <a:buFont typeface="Times New Roman" pitchFamily="18" charset="0"/>
              <a:buNone/>
            </a:pPr>
            <a:r>
              <a:rPr lang="en-US" sz="2400" b="1" dirty="0">
                <a:solidFill>
                  <a:schemeClr val="bg1"/>
                </a:solidFill>
              </a:rPr>
              <a:t>UBND TỈNH HÀ TĨNH</a:t>
            </a:r>
          </a:p>
          <a:p>
            <a:pPr algn="ctr">
              <a:spcBef>
                <a:spcPct val="20000"/>
              </a:spcBef>
              <a:buFont typeface="Times New Roman" pitchFamily="18" charset="0"/>
              <a:buNone/>
            </a:pPr>
            <a:r>
              <a:rPr lang="en-US" sz="2400" b="1" dirty="0">
                <a:solidFill>
                  <a:schemeClr val="bg1"/>
                </a:solidFill>
              </a:rPr>
              <a:t>SỞ THÔNG TIN VÀ TRUYỀN THÔNG</a:t>
            </a:r>
          </a:p>
        </p:txBody>
      </p:sp>
    </p:spTree>
  </p:cSld>
  <p:clrMapOvr>
    <a:masterClrMapping/>
  </p:clrMapOvr>
  <p:transition>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TextBox 49"/>
          <p:cNvSpPr txBox="1">
            <a:spLocks noChangeArrowheads="1"/>
          </p:cNvSpPr>
          <p:nvPr/>
        </p:nvSpPr>
        <p:spPr bwMode="auto">
          <a:xfrm>
            <a:off x="685800" y="2590800"/>
            <a:ext cx="8305800" cy="2308324"/>
          </a:xfrm>
          <a:prstGeom prst="rect">
            <a:avLst/>
          </a:prstGeom>
          <a:noFill/>
          <a:ln w="9525">
            <a:noFill/>
            <a:miter lim="800000"/>
            <a:headEnd/>
            <a:tailEnd/>
          </a:ln>
        </p:spPr>
        <p:txBody>
          <a:bodyPr wrap="square">
            <a:spAutoFit/>
          </a:bodyPr>
          <a:lstStyle/>
          <a:p>
            <a:pPr marL="342900" indent="-342900"/>
            <a:r>
              <a:rPr lang="en-US" sz="3600" b="1" dirty="0" smtClean="0">
                <a:solidFill>
                  <a:srgbClr val="002060"/>
                </a:solidFill>
                <a:cs typeface="Times New Roman" pitchFamily="18" charset="0"/>
              </a:rPr>
              <a:t>I. </a:t>
            </a:r>
            <a:r>
              <a:rPr lang="en-US" sz="3600" b="1" dirty="0" err="1" smtClean="0">
                <a:solidFill>
                  <a:srgbClr val="001B70"/>
                </a:solidFill>
              </a:rPr>
              <a:t>Căn</a:t>
            </a:r>
            <a:r>
              <a:rPr lang="en-US" sz="3600" b="1" dirty="0" smtClean="0">
                <a:solidFill>
                  <a:srgbClr val="001B70"/>
                </a:solidFill>
              </a:rPr>
              <a:t> </a:t>
            </a:r>
            <a:r>
              <a:rPr lang="en-US" sz="3600" b="1" dirty="0" err="1">
                <a:solidFill>
                  <a:srgbClr val="001B70"/>
                </a:solidFill>
              </a:rPr>
              <a:t>cứ</a:t>
            </a:r>
            <a:r>
              <a:rPr lang="en-US" sz="3600" b="1" dirty="0">
                <a:solidFill>
                  <a:srgbClr val="001B70"/>
                </a:solidFill>
              </a:rPr>
              <a:t> </a:t>
            </a:r>
            <a:r>
              <a:rPr lang="en-US" sz="3600" b="1" dirty="0" err="1">
                <a:solidFill>
                  <a:srgbClr val="001B70"/>
                </a:solidFill>
              </a:rPr>
              <a:t>pháp</a:t>
            </a:r>
            <a:r>
              <a:rPr lang="en-US" sz="3600" b="1" dirty="0">
                <a:solidFill>
                  <a:srgbClr val="001B70"/>
                </a:solidFill>
              </a:rPr>
              <a:t> </a:t>
            </a:r>
            <a:r>
              <a:rPr lang="en-US" sz="3600" b="1" dirty="0" err="1" smtClean="0">
                <a:solidFill>
                  <a:srgbClr val="001B70"/>
                </a:solidFill>
              </a:rPr>
              <a:t>lý</a:t>
            </a:r>
            <a:endParaRPr lang="en-US" sz="3600" b="1" dirty="0" smtClean="0">
              <a:solidFill>
                <a:srgbClr val="001B70"/>
              </a:solidFill>
            </a:endParaRPr>
          </a:p>
          <a:p>
            <a:pPr marL="342900" indent="-342900"/>
            <a:r>
              <a:rPr lang="en-US" sz="3600" b="1" dirty="0" smtClean="0">
                <a:solidFill>
                  <a:srgbClr val="001B70"/>
                </a:solidFill>
                <a:cs typeface="Times New Roman" pitchFamily="18" charset="0"/>
              </a:rPr>
              <a:t>II. </a:t>
            </a:r>
            <a:r>
              <a:rPr lang="en-US" sz="3600" b="1" dirty="0" err="1">
                <a:solidFill>
                  <a:srgbClr val="001B70"/>
                </a:solidFill>
              </a:rPr>
              <a:t>Hiện</a:t>
            </a:r>
            <a:r>
              <a:rPr lang="en-US" sz="3600" b="1" dirty="0">
                <a:solidFill>
                  <a:srgbClr val="001B70"/>
                </a:solidFill>
              </a:rPr>
              <a:t> </a:t>
            </a:r>
            <a:r>
              <a:rPr lang="en-US" sz="3600" b="1" dirty="0" err="1">
                <a:solidFill>
                  <a:srgbClr val="001B70"/>
                </a:solidFill>
              </a:rPr>
              <a:t>trạng</a:t>
            </a:r>
            <a:r>
              <a:rPr lang="en-US" sz="3600" b="1" dirty="0">
                <a:solidFill>
                  <a:srgbClr val="001B70"/>
                </a:solidFill>
              </a:rPr>
              <a:t> </a:t>
            </a:r>
            <a:r>
              <a:rPr lang="en-US" sz="3600" b="1" dirty="0" err="1">
                <a:solidFill>
                  <a:srgbClr val="001B70"/>
                </a:solidFill>
              </a:rPr>
              <a:t>hạ</a:t>
            </a:r>
            <a:r>
              <a:rPr lang="en-US" sz="3600" b="1" dirty="0">
                <a:solidFill>
                  <a:srgbClr val="001B70"/>
                </a:solidFill>
              </a:rPr>
              <a:t> </a:t>
            </a:r>
            <a:r>
              <a:rPr lang="en-US" sz="3600" b="1" dirty="0" err="1">
                <a:solidFill>
                  <a:srgbClr val="001B70"/>
                </a:solidFill>
              </a:rPr>
              <a:t>tầng</a:t>
            </a:r>
            <a:r>
              <a:rPr lang="en-US" sz="3600" b="1" dirty="0">
                <a:solidFill>
                  <a:srgbClr val="001B70"/>
                </a:solidFill>
              </a:rPr>
              <a:t> </a:t>
            </a:r>
            <a:r>
              <a:rPr lang="en-US" sz="3600" b="1" dirty="0" err="1">
                <a:solidFill>
                  <a:srgbClr val="001B70"/>
                </a:solidFill>
              </a:rPr>
              <a:t>mạng</a:t>
            </a:r>
            <a:r>
              <a:rPr lang="en-US" sz="3600" b="1" dirty="0">
                <a:solidFill>
                  <a:srgbClr val="001B70"/>
                </a:solidFill>
              </a:rPr>
              <a:t> </a:t>
            </a:r>
            <a:r>
              <a:rPr lang="en-US" sz="3600" b="1" dirty="0" err="1">
                <a:solidFill>
                  <a:srgbClr val="001B70"/>
                </a:solidFill>
              </a:rPr>
              <a:t>lưới</a:t>
            </a:r>
            <a:r>
              <a:rPr lang="en-US" sz="3600" b="1" dirty="0">
                <a:solidFill>
                  <a:srgbClr val="001B70"/>
                </a:solidFill>
              </a:rPr>
              <a:t> </a:t>
            </a:r>
            <a:r>
              <a:rPr lang="en-US" sz="3600" b="1" dirty="0" err="1" smtClean="0">
                <a:solidFill>
                  <a:srgbClr val="001B70"/>
                </a:solidFill>
              </a:rPr>
              <a:t>và</a:t>
            </a:r>
            <a:r>
              <a:rPr lang="en-US" sz="3600" b="1" dirty="0" smtClean="0">
                <a:solidFill>
                  <a:srgbClr val="001B70"/>
                </a:solidFill>
              </a:rPr>
              <a:t> </a:t>
            </a:r>
            <a:r>
              <a:rPr lang="en-US" sz="3600" b="1" dirty="0" err="1" smtClean="0">
                <a:solidFill>
                  <a:srgbClr val="001B70"/>
                </a:solidFill>
              </a:rPr>
              <a:t>dịch</a:t>
            </a:r>
            <a:r>
              <a:rPr lang="en-US" sz="3600" b="1" dirty="0" smtClean="0">
                <a:solidFill>
                  <a:srgbClr val="001B70"/>
                </a:solidFill>
              </a:rPr>
              <a:t>  </a:t>
            </a:r>
          </a:p>
          <a:p>
            <a:pPr marL="342900" indent="-342900"/>
            <a:r>
              <a:rPr lang="en-US" sz="3600" b="1" dirty="0" err="1" smtClean="0">
                <a:solidFill>
                  <a:srgbClr val="001B70"/>
                </a:solidFill>
              </a:rPr>
              <a:t>vụ</a:t>
            </a:r>
            <a:r>
              <a:rPr lang="en-US" sz="3600" b="1" dirty="0" smtClean="0">
                <a:solidFill>
                  <a:srgbClr val="001B70"/>
                </a:solidFill>
              </a:rPr>
              <a:t> </a:t>
            </a:r>
            <a:r>
              <a:rPr lang="en-US" sz="3600" b="1" dirty="0" err="1">
                <a:solidFill>
                  <a:srgbClr val="001B70"/>
                </a:solidFill>
              </a:rPr>
              <a:t>bưu</a:t>
            </a:r>
            <a:r>
              <a:rPr lang="en-US" sz="3600" b="1" dirty="0">
                <a:solidFill>
                  <a:srgbClr val="001B70"/>
                </a:solidFill>
              </a:rPr>
              <a:t> </a:t>
            </a:r>
            <a:r>
              <a:rPr lang="en-US" sz="3600" b="1" dirty="0" err="1" smtClean="0">
                <a:solidFill>
                  <a:srgbClr val="001B70"/>
                </a:solidFill>
              </a:rPr>
              <a:t>chính</a:t>
            </a:r>
            <a:endParaRPr lang="en-US" sz="3600" b="1" dirty="0" smtClean="0">
              <a:solidFill>
                <a:srgbClr val="001B70"/>
              </a:solidFill>
            </a:endParaRPr>
          </a:p>
          <a:p>
            <a:pPr marL="342900" indent="-342900"/>
            <a:r>
              <a:rPr lang="en-US" sz="3600" b="1" dirty="0" smtClean="0">
                <a:solidFill>
                  <a:srgbClr val="001B70"/>
                </a:solidFill>
                <a:cs typeface="Times New Roman" pitchFamily="18" charset="0"/>
              </a:rPr>
              <a:t>III. </a:t>
            </a:r>
            <a:r>
              <a:rPr lang="vi-VN" sz="3600" b="1" dirty="0">
                <a:solidFill>
                  <a:srgbClr val="001B70"/>
                </a:solidFill>
              </a:rPr>
              <a:t>Nhiệm vụ</a:t>
            </a:r>
            <a:r>
              <a:rPr lang="en-US" sz="3600" b="1" dirty="0">
                <a:solidFill>
                  <a:srgbClr val="001B70"/>
                </a:solidFill>
              </a:rPr>
              <a:t> QLNN </a:t>
            </a:r>
            <a:r>
              <a:rPr lang="en-US" sz="3600" b="1" dirty="0" err="1">
                <a:solidFill>
                  <a:srgbClr val="001B70"/>
                </a:solidFill>
              </a:rPr>
              <a:t>về</a:t>
            </a:r>
            <a:r>
              <a:rPr lang="en-US" sz="3600" b="1" dirty="0">
                <a:solidFill>
                  <a:srgbClr val="001B70"/>
                </a:solidFill>
              </a:rPr>
              <a:t> </a:t>
            </a:r>
            <a:r>
              <a:rPr lang="en-US" sz="3600" b="1" dirty="0" err="1">
                <a:solidFill>
                  <a:srgbClr val="001B70"/>
                </a:solidFill>
              </a:rPr>
              <a:t>Bưu</a:t>
            </a:r>
            <a:r>
              <a:rPr lang="en-US" sz="3600" b="1" dirty="0">
                <a:solidFill>
                  <a:srgbClr val="001B70"/>
                </a:solidFill>
              </a:rPr>
              <a:t> </a:t>
            </a:r>
            <a:r>
              <a:rPr lang="en-US" sz="3600" b="1" dirty="0" err="1">
                <a:solidFill>
                  <a:srgbClr val="001B70"/>
                </a:solidFill>
              </a:rPr>
              <a:t>chính</a:t>
            </a:r>
            <a:endParaRPr lang="en-US" sz="4800" b="1" dirty="0">
              <a:solidFill>
                <a:srgbClr val="001B70"/>
              </a:solidFill>
              <a:cs typeface="Times New Roman" pitchFamily="18" charset="0"/>
            </a:endParaRPr>
          </a:p>
        </p:txBody>
      </p:sp>
      <p:grpSp>
        <p:nvGrpSpPr>
          <p:cNvPr id="17410" name="Group 9"/>
          <p:cNvGrpSpPr>
            <a:grpSpLocks/>
          </p:cNvGrpSpPr>
          <p:nvPr/>
        </p:nvGrpSpPr>
        <p:grpSpPr bwMode="auto">
          <a:xfrm>
            <a:off x="609600" y="1343025"/>
            <a:ext cx="7924800" cy="685800"/>
            <a:chOff x="1782108" y="228600"/>
            <a:chExt cx="4542492" cy="914400"/>
          </a:xfrm>
        </p:grpSpPr>
        <p:grpSp>
          <p:nvGrpSpPr>
            <p:cNvPr id="17413" name="Group 3"/>
            <p:cNvGrpSpPr>
              <a:grpSpLocks/>
            </p:cNvGrpSpPr>
            <p:nvPr/>
          </p:nvGrpSpPr>
          <p:grpSpPr bwMode="auto">
            <a:xfrm>
              <a:off x="1782108" y="228600"/>
              <a:ext cx="4542492" cy="914400"/>
              <a:chOff x="3124200" y="228600"/>
              <a:chExt cx="2014537" cy="1371600"/>
            </a:xfrm>
          </p:grpSpPr>
          <p:sp>
            <p:nvSpPr>
              <p:cNvPr id="16"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7416"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7414" name="Text Box 9"/>
            <p:cNvSpPr txBox="1">
              <a:spLocks noChangeArrowheads="1"/>
            </p:cNvSpPr>
            <p:nvPr/>
          </p:nvSpPr>
          <p:spPr bwMode="gray">
            <a:xfrm>
              <a:off x="1945900" y="336550"/>
              <a:ext cx="4185790" cy="692150"/>
            </a:xfrm>
            <a:prstGeom prst="rect">
              <a:avLst/>
            </a:prstGeom>
            <a:noFill/>
            <a:ln w="9525" algn="ctr">
              <a:noFill/>
              <a:miter lim="800000"/>
              <a:headEnd/>
              <a:tailEnd/>
            </a:ln>
          </p:spPr>
          <p:txBody>
            <a:bodyPr>
              <a:spAutoFit/>
            </a:bodyPr>
            <a:lstStyle/>
            <a:p>
              <a:pPr algn="ctr"/>
              <a:r>
                <a:rPr lang="en-US" sz="2800" b="1">
                  <a:solidFill>
                    <a:srgbClr val="FFFFFF"/>
                  </a:solidFill>
                  <a:cs typeface="Times New Roman" pitchFamily="18" charset="0"/>
                </a:rPr>
                <a:t>NỘI DUNG</a:t>
              </a:r>
            </a:p>
          </p:txBody>
        </p:sp>
      </p:grpSp>
      <p:sp>
        <p:nvSpPr>
          <p:cNvPr id="17411" name="Subtitle 2"/>
          <p:cNvSpPr>
            <a:spLocks/>
          </p:cNvSpPr>
          <p:nvPr/>
        </p:nvSpPr>
        <p:spPr bwMode="auto">
          <a:xfrm>
            <a:off x="1190625" y="128588"/>
            <a:ext cx="7010400" cy="1143000"/>
          </a:xfrm>
          <a:prstGeom prst="rect">
            <a:avLst/>
          </a:prstGeom>
          <a:noFill/>
          <a:ln w="9525">
            <a:noFill/>
            <a:miter lim="800000"/>
            <a:headEnd/>
            <a:tailEnd/>
          </a:ln>
        </p:spPr>
        <p:txBody>
          <a:bodyPr/>
          <a:lstStyle/>
          <a:p>
            <a:pPr algn="ctr">
              <a:spcBef>
                <a:spcPct val="20000"/>
              </a:spcBef>
              <a:buFont typeface="Times New Roman" pitchFamily="18" charset="0"/>
              <a:buNone/>
            </a:pPr>
            <a:r>
              <a:rPr lang="en-US" sz="2400" b="1" dirty="0">
                <a:solidFill>
                  <a:schemeClr val="bg1"/>
                </a:solidFill>
              </a:rPr>
              <a:t>UBND TỈNH HÀ TĨNH</a:t>
            </a:r>
          </a:p>
          <a:p>
            <a:pPr algn="ctr">
              <a:spcBef>
                <a:spcPct val="20000"/>
              </a:spcBef>
              <a:buFont typeface="Times New Roman" pitchFamily="18" charset="0"/>
              <a:buNone/>
            </a:pPr>
            <a:r>
              <a:rPr lang="en-US" sz="2400" b="1" dirty="0">
                <a:solidFill>
                  <a:schemeClr val="bg1"/>
                </a:solidFill>
              </a:rPr>
              <a:t>SỞ THÔNG TIN VÀ TRUYỀN THÔNG</a:t>
            </a:r>
          </a:p>
        </p:txBody>
      </p:sp>
      <p:sp>
        <p:nvSpPr>
          <p:cNvPr id="17412"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2</a:t>
            </a:r>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0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40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4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524000"/>
            <a:ext cx="8991600" cy="4278094"/>
          </a:xfrm>
          <a:prstGeom prst="rect">
            <a:avLst/>
          </a:prstGeom>
          <a:noFill/>
          <a:ln w="9525">
            <a:noFill/>
            <a:miter lim="800000"/>
            <a:headEnd/>
            <a:tailEnd/>
          </a:ln>
        </p:spPr>
        <p:txBody>
          <a:bodyPr>
            <a:spAutoFit/>
          </a:bodyPr>
          <a:lstStyle/>
          <a:p>
            <a:pPr algn="just"/>
            <a:r>
              <a:rPr lang="en-US" sz="2800" dirty="0" smtClean="0">
                <a:solidFill>
                  <a:srgbClr val="001B70"/>
                </a:solidFill>
              </a:rPr>
              <a:t>- </a:t>
            </a:r>
            <a:r>
              <a:rPr lang="vi-VN" sz="2800" dirty="0" smtClean="0"/>
              <a:t>Luật </a:t>
            </a:r>
            <a:r>
              <a:rPr lang="vi-VN" sz="2800" dirty="0"/>
              <a:t>Bưu chính</a:t>
            </a:r>
            <a:r>
              <a:rPr lang="en-US" sz="2800" dirty="0"/>
              <a:t> năm </a:t>
            </a:r>
            <a:r>
              <a:rPr lang="en-US" sz="2800" dirty="0" smtClean="0"/>
              <a:t>2010</a:t>
            </a:r>
          </a:p>
          <a:p>
            <a:pPr algn="just"/>
            <a:r>
              <a:rPr lang="vi-VN" sz="2800" dirty="0" smtClean="0"/>
              <a:t>- </a:t>
            </a:r>
            <a:r>
              <a:rPr lang="vi-VN" sz="2800" dirty="0"/>
              <a:t>02 Nghị định của Chính </a:t>
            </a:r>
            <a:r>
              <a:rPr lang="vi-VN" sz="2800" dirty="0" smtClean="0"/>
              <a:t>phủ</a:t>
            </a:r>
            <a:r>
              <a:rPr lang="en-US" sz="2800" dirty="0"/>
              <a:t>:</a:t>
            </a:r>
          </a:p>
          <a:p>
            <a:pPr algn="just"/>
            <a:r>
              <a:rPr lang="en-US" sz="2800" dirty="0" smtClean="0"/>
              <a:t>   + </a:t>
            </a:r>
            <a:r>
              <a:rPr lang="en-US" sz="2800" dirty="0"/>
              <a:t>Nghị định số 47/2011/NĐ-CP ngày 17/6/2011 quy định chi tiết thi hành một số nội dung của Luật BC;</a:t>
            </a:r>
          </a:p>
          <a:p>
            <a:pPr algn="just"/>
            <a:r>
              <a:rPr lang="en-US" sz="2800" dirty="0" smtClean="0"/>
              <a:t>   + </a:t>
            </a:r>
            <a:r>
              <a:rPr lang="en-US" sz="2800" dirty="0"/>
              <a:t>Nghị định </a:t>
            </a:r>
            <a:r>
              <a:rPr lang="en-US" sz="2800" dirty="0" err="1"/>
              <a:t>số</a:t>
            </a:r>
            <a:r>
              <a:rPr lang="en-US" sz="2800" dirty="0"/>
              <a:t> 15/2020/NĐ-CP</a:t>
            </a:r>
            <a:r>
              <a:rPr lang="en-US" sz="2800" dirty="0" smtClean="0"/>
              <a:t> </a:t>
            </a:r>
            <a:r>
              <a:rPr lang="en-US" sz="2800" dirty="0" err="1"/>
              <a:t>ngày</a:t>
            </a:r>
            <a:r>
              <a:rPr lang="en-US" sz="2800" dirty="0"/>
              <a:t> </a:t>
            </a:r>
            <a:r>
              <a:rPr lang="en-US" sz="2800" dirty="0" smtClean="0"/>
              <a:t>3/2/2020 </a:t>
            </a:r>
            <a:r>
              <a:rPr lang="en-US" sz="2800" dirty="0" err="1"/>
              <a:t>về</a:t>
            </a:r>
            <a:r>
              <a:rPr lang="en-US" sz="2800" dirty="0"/>
              <a:t> </a:t>
            </a:r>
            <a:r>
              <a:rPr lang="en-US" sz="2800" dirty="0" smtClean="0"/>
              <a:t>q</a:t>
            </a:r>
            <a:r>
              <a:rPr lang="vi-VN" sz="2800" dirty="0" smtClean="0"/>
              <a:t>uy </a:t>
            </a:r>
            <a:r>
              <a:rPr lang="vi-VN" sz="2800" dirty="0"/>
              <a:t>định xử phạt vi phạm hành chính trong lĩnh vực bưu chính, viễn thông, tần số vô tuyến điện, công nghệ thông tin và giao dịch điện tử</a:t>
            </a:r>
            <a:endParaRPr lang="en-US" sz="2800" dirty="0" smtClean="0">
              <a:solidFill>
                <a:srgbClr val="001B70"/>
              </a:solidFill>
            </a:endParaRPr>
          </a:p>
          <a:p>
            <a:endParaRPr lang="en-US" sz="2400" dirty="0">
              <a:solidFill>
                <a:srgbClr val="001B70"/>
              </a:solidFill>
            </a:endParaRPr>
          </a:p>
          <a:p>
            <a:pPr algn="just"/>
            <a:endParaRPr lang="en-US" sz="2400" dirty="0">
              <a:solidFill>
                <a:srgbClr val="001B70"/>
              </a:solidFill>
            </a:endParaRPr>
          </a:p>
        </p:txBody>
      </p:sp>
      <p:grpSp>
        <p:nvGrpSpPr>
          <p:cNvPr id="19458" name="Group 19"/>
          <p:cNvGrpSpPr>
            <a:grpSpLocks/>
          </p:cNvGrpSpPr>
          <p:nvPr/>
        </p:nvGrpSpPr>
        <p:grpSpPr bwMode="auto">
          <a:xfrm>
            <a:off x="609600" y="457200"/>
            <a:ext cx="7924800" cy="685800"/>
            <a:chOff x="1782108" y="228600"/>
            <a:chExt cx="4542492"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945900" y="336550"/>
              <a:ext cx="4185790" cy="692150"/>
            </a:xfrm>
            <a:prstGeom prst="rect">
              <a:avLst/>
            </a:prstGeom>
            <a:noFill/>
            <a:ln w="9525" algn="ctr">
              <a:noFill/>
              <a:miter lim="800000"/>
              <a:headEnd/>
              <a:tailEnd/>
            </a:ln>
          </p:spPr>
          <p:txBody>
            <a:bodyPr>
              <a:spAutoFit/>
            </a:bodyPr>
            <a:lstStyle/>
            <a:p>
              <a:pPr algn="ctr"/>
              <a:r>
                <a:rPr lang="en-US" sz="2800" b="1" smtClean="0">
                  <a:solidFill>
                    <a:srgbClr val="FFFFFF"/>
                  </a:solidFill>
                  <a:cs typeface="Times New Roman" pitchFamily="18" charset="0"/>
                </a:rPr>
                <a:t>I. </a:t>
              </a:r>
              <a:r>
                <a:rPr lang="en-US" sz="2800" b="1" err="1" smtClean="0">
                  <a:solidFill>
                    <a:srgbClr val="FFFFFF"/>
                  </a:solidFill>
                  <a:cs typeface="Times New Roman" pitchFamily="18" charset="0"/>
                </a:rPr>
                <a:t>Căn</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cứ</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pháp</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lý</a:t>
              </a:r>
              <a:r>
                <a:rPr lang="en-US" sz="2800" b="1" smtClean="0">
                  <a:solidFill>
                    <a:srgbClr val="FFFFFF"/>
                  </a:solidFill>
                  <a:cs typeface="Times New Roman" pitchFamily="18" charset="0"/>
                </a:rPr>
                <a:t>  </a:t>
              </a:r>
              <a:endParaRPr lang="en-US" sz="2800" b="1">
                <a:solidFill>
                  <a:srgbClr val="FFFFFF"/>
                </a:solidFill>
                <a:cs typeface="Times New Roman" pitchFamily="18" charset="0"/>
              </a:endParaRPr>
            </a:p>
          </p:txBody>
        </p:sp>
      </p:grpSp>
      <p:sp>
        <p:nvSpPr>
          <p:cNvPr id="19459"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3</a:t>
            </a: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fade">
                                      <p:cBhvr>
                                        <p:cTn id="12" dur="500"/>
                                        <p:tgtEl>
                                          <p:spTgt spid="19457">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9457">
                                            <p:txEl>
                                              <p:pRg st="2" end="2"/>
                                            </p:txEl>
                                          </p:spTgt>
                                        </p:tgtEl>
                                        <p:attrNameLst>
                                          <p:attrName>style.visibility</p:attrName>
                                        </p:attrNameLst>
                                      </p:cBhvr>
                                      <p:to>
                                        <p:strVal val="visible"/>
                                      </p:to>
                                    </p:set>
                                    <p:animEffect transition="in" filter="fade">
                                      <p:cBhvr>
                                        <p:cTn id="15" dur="500"/>
                                        <p:tgtEl>
                                          <p:spTgt spid="19457">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9457">
                                            <p:txEl>
                                              <p:pRg st="3" end="3"/>
                                            </p:txEl>
                                          </p:spTgt>
                                        </p:tgtEl>
                                        <p:attrNameLst>
                                          <p:attrName>style.visibility</p:attrName>
                                        </p:attrNameLst>
                                      </p:cBhvr>
                                      <p:to>
                                        <p:strVal val="visible"/>
                                      </p:to>
                                    </p:set>
                                    <p:animEffect transition="in" filter="fade">
                                      <p:cBhvr>
                                        <p:cTn id="18" dur="500"/>
                                        <p:tgtEl>
                                          <p:spTgt spid="1945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524000"/>
            <a:ext cx="8991600" cy="5262979"/>
          </a:xfrm>
          <a:prstGeom prst="rect">
            <a:avLst/>
          </a:prstGeom>
          <a:noFill/>
          <a:ln w="9525">
            <a:noFill/>
            <a:miter lim="800000"/>
            <a:headEnd/>
            <a:tailEnd/>
          </a:ln>
        </p:spPr>
        <p:txBody>
          <a:bodyPr>
            <a:spAutoFit/>
          </a:bodyPr>
          <a:lstStyle/>
          <a:p>
            <a:r>
              <a:rPr lang="vi-VN" sz="2400" b="1" dirty="0" smtClean="0"/>
              <a:t>- </a:t>
            </a:r>
            <a:r>
              <a:rPr lang="vi-VN" sz="2400" b="1" dirty="0"/>
              <a:t>04 Quyết định của Thủ tướng Chính </a:t>
            </a:r>
            <a:r>
              <a:rPr lang="vi-VN" sz="2400" b="1" dirty="0" smtClean="0"/>
              <a:t>phủ</a:t>
            </a:r>
            <a:r>
              <a:rPr lang="en-US" sz="2400" b="1" dirty="0" smtClean="0"/>
              <a:t>:</a:t>
            </a:r>
            <a:endParaRPr lang="en-US" sz="2400" b="1" dirty="0"/>
          </a:p>
          <a:p>
            <a:pPr algn="just"/>
            <a:r>
              <a:rPr lang="en-US" sz="2400" dirty="0"/>
              <a:t>   + </a:t>
            </a:r>
            <a:r>
              <a:rPr lang="vi-VN" sz="2400" dirty="0"/>
              <a:t>Quyết định</a:t>
            </a:r>
            <a:r>
              <a:rPr lang="en-US" sz="2400" dirty="0"/>
              <a:t> số 41/2011/QĐ-TTg về việc chỉ định doanh nghiệp thực hiện duy trì, quản lý mạng bưu chính công ích, cung ứng dịch vụ bưu chính công ích, dịch vụ bưu chính quốc tế;</a:t>
            </a:r>
          </a:p>
          <a:p>
            <a:pPr algn="just"/>
            <a:r>
              <a:rPr lang="en-US" sz="2400" dirty="0"/>
              <a:t>   + </a:t>
            </a:r>
            <a:r>
              <a:rPr lang="vi-VN" sz="2400" dirty="0"/>
              <a:t>Quyết định</a:t>
            </a:r>
            <a:r>
              <a:rPr lang="en-US" sz="2400" dirty="0"/>
              <a:t> số 45/2015/QĐ-TTg về cung ứng dịch vụ bưu chính công ích và dịch vụ công ích trong hoạt động </a:t>
            </a:r>
            <a:r>
              <a:rPr lang="en-US" sz="2400" dirty="0" smtClean="0"/>
              <a:t>phát hành báo chí;</a:t>
            </a:r>
            <a:endParaRPr lang="en-US" sz="2400" dirty="0"/>
          </a:p>
          <a:p>
            <a:pPr algn="just"/>
            <a:r>
              <a:rPr lang="en-US" sz="2400" dirty="0"/>
              <a:t>   + </a:t>
            </a:r>
            <a:r>
              <a:rPr lang="vi-VN" sz="2400" dirty="0"/>
              <a:t>Quyết định</a:t>
            </a:r>
            <a:r>
              <a:rPr lang="en-US" sz="2400" dirty="0"/>
              <a:t> số 45/2016/QĐ-TTg về việc tiếp nhận hồ sơ và trả kết quả giải quyết thủ tục hành chính qua dịch vụ bưu chính công </a:t>
            </a:r>
            <a:r>
              <a:rPr lang="en-US" sz="2400" dirty="0" smtClean="0"/>
              <a:t>ích;</a:t>
            </a:r>
            <a:endParaRPr lang="en-US" sz="2400" dirty="0"/>
          </a:p>
          <a:p>
            <a:pPr algn="just"/>
            <a:r>
              <a:rPr lang="en-US" sz="2400" dirty="0"/>
              <a:t>   + </a:t>
            </a:r>
            <a:r>
              <a:rPr lang="vi-VN" sz="2400" dirty="0"/>
              <a:t>Quyết định</a:t>
            </a:r>
            <a:r>
              <a:rPr lang="en-US" sz="2400" dirty="0"/>
              <a:t> số </a:t>
            </a:r>
            <a:r>
              <a:rPr lang="en-US" sz="2400" dirty="0" smtClean="0"/>
              <a:t>55/2016/QĐ-TTg </a:t>
            </a:r>
            <a:r>
              <a:rPr lang="en-US" sz="2400" dirty="0"/>
              <a:t>về mạng bưu chính phục vụ cơ quan Đảng, Nhà </a:t>
            </a:r>
            <a:r>
              <a:rPr lang="en-US" sz="2400" dirty="0" smtClean="0"/>
              <a:t>nước.</a:t>
            </a:r>
          </a:p>
          <a:p>
            <a:pPr algn="just"/>
            <a:r>
              <a:rPr lang="vi-VN" sz="2400" dirty="0"/>
              <a:t>- 22 Thông tư/Thông tư liên tịch.</a:t>
            </a:r>
            <a:endParaRPr lang="en-US" sz="2400" dirty="0"/>
          </a:p>
          <a:p>
            <a:endParaRPr lang="en-US" sz="2400" dirty="0">
              <a:solidFill>
                <a:srgbClr val="001B70"/>
              </a:solidFill>
            </a:endParaRPr>
          </a:p>
          <a:p>
            <a:endParaRPr lang="en-US" sz="2400" dirty="0">
              <a:solidFill>
                <a:srgbClr val="001B70"/>
              </a:solidFill>
            </a:endParaRPr>
          </a:p>
          <a:p>
            <a:pPr algn="just"/>
            <a:endParaRPr lang="en-US" sz="2400" dirty="0">
              <a:solidFill>
                <a:srgbClr val="001B70"/>
              </a:solidFill>
            </a:endParaRPr>
          </a:p>
        </p:txBody>
      </p:sp>
      <p:grpSp>
        <p:nvGrpSpPr>
          <p:cNvPr id="19458" name="Group 19"/>
          <p:cNvGrpSpPr>
            <a:grpSpLocks/>
          </p:cNvGrpSpPr>
          <p:nvPr/>
        </p:nvGrpSpPr>
        <p:grpSpPr bwMode="auto">
          <a:xfrm>
            <a:off x="609600" y="457200"/>
            <a:ext cx="7924800" cy="685800"/>
            <a:chOff x="1782108" y="228600"/>
            <a:chExt cx="4542492"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945900" y="336550"/>
              <a:ext cx="4185790" cy="692150"/>
            </a:xfrm>
            <a:prstGeom prst="rect">
              <a:avLst/>
            </a:prstGeom>
            <a:noFill/>
            <a:ln w="9525" algn="ctr">
              <a:noFill/>
              <a:miter lim="800000"/>
              <a:headEnd/>
              <a:tailEnd/>
            </a:ln>
          </p:spPr>
          <p:txBody>
            <a:bodyPr>
              <a:spAutoFit/>
            </a:bodyPr>
            <a:lstStyle/>
            <a:p>
              <a:pPr algn="ctr"/>
              <a:r>
                <a:rPr lang="en-US" sz="2800" b="1" smtClean="0">
                  <a:solidFill>
                    <a:srgbClr val="FFFFFF"/>
                  </a:solidFill>
                  <a:cs typeface="Times New Roman" pitchFamily="18" charset="0"/>
                </a:rPr>
                <a:t>I. </a:t>
              </a:r>
              <a:r>
                <a:rPr lang="en-US" sz="2800" b="1" err="1" smtClean="0">
                  <a:solidFill>
                    <a:srgbClr val="FFFFFF"/>
                  </a:solidFill>
                  <a:cs typeface="Times New Roman" pitchFamily="18" charset="0"/>
                </a:rPr>
                <a:t>Căn</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cứ</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pháp</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lý</a:t>
              </a:r>
              <a:r>
                <a:rPr lang="en-US" sz="2800" b="1" smtClean="0">
                  <a:solidFill>
                    <a:srgbClr val="FFFFFF"/>
                  </a:solidFill>
                  <a:cs typeface="Times New Roman" pitchFamily="18" charset="0"/>
                </a:rPr>
                <a:t>  </a:t>
              </a:r>
              <a:endParaRPr lang="en-US" sz="2800" b="1">
                <a:solidFill>
                  <a:srgbClr val="FFFFFF"/>
                </a:solidFill>
                <a:cs typeface="Times New Roman" pitchFamily="18" charset="0"/>
              </a:endParaRPr>
            </a:p>
          </p:txBody>
        </p:sp>
      </p:grpSp>
      <p:sp>
        <p:nvSpPr>
          <p:cNvPr id="19459"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3</a:t>
            </a:r>
          </a:p>
        </p:txBody>
      </p:sp>
    </p:spTree>
    <p:extLst>
      <p:ext uri="{BB962C8B-B14F-4D97-AF65-F5344CB8AC3E}">
        <p14:creationId xmlns:p14="http://schemas.microsoft.com/office/powerpoint/2010/main" val="1778642777"/>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fade">
                                      <p:cBhvr>
                                        <p:cTn id="12" dur="500"/>
                                        <p:tgtEl>
                                          <p:spTgt spid="194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57">
                                            <p:txEl>
                                              <p:pRg st="2" end="2"/>
                                            </p:txEl>
                                          </p:spTgt>
                                        </p:tgtEl>
                                        <p:attrNameLst>
                                          <p:attrName>style.visibility</p:attrName>
                                        </p:attrNameLst>
                                      </p:cBhvr>
                                      <p:to>
                                        <p:strVal val="visible"/>
                                      </p:to>
                                    </p:set>
                                    <p:animEffect transition="in" filter="fade">
                                      <p:cBhvr>
                                        <p:cTn id="17" dur="500"/>
                                        <p:tgtEl>
                                          <p:spTgt spid="194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457">
                                            <p:txEl>
                                              <p:pRg st="3" end="3"/>
                                            </p:txEl>
                                          </p:spTgt>
                                        </p:tgtEl>
                                        <p:attrNameLst>
                                          <p:attrName>style.visibility</p:attrName>
                                        </p:attrNameLst>
                                      </p:cBhvr>
                                      <p:to>
                                        <p:strVal val="visible"/>
                                      </p:to>
                                    </p:set>
                                    <p:animEffect transition="in" filter="fade">
                                      <p:cBhvr>
                                        <p:cTn id="22" dur="500"/>
                                        <p:tgtEl>
                                          <p:spTgt spid="1945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457">
                                            <p:txEl>
                                              <p:pRg st="4" end="4"/>
                                            </p:txEl>
                                          </p:spTgt>
                                        </p:tgtEl>
                                        <p:attrNameLst>
                                          <p:attrName>style.visibility</p:attrName>
                                        </p:attrNameLst>
                                      </p:cBhvr>
                                      <p:to>
                                        <p:strVal val="visible"/>
                                      </p:to>
                                    </p:set>
                                    <p:animEffect transition="in" filter="fade">
                                      <p:cBhvr>
                                        <p:cTn id="27" dur="500"/>
                                        <p:tgtEl>
                                          <p:spTgt spid="1945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457">
                                            <p:txEl>
                                              <p:pRg st="5" end="5"/>
                                            </p:txEl>
                                          </p:spTgt>
                                        </p:tgtEl>
                                        <p:attrNameLst>
                                          <p:attrName>style.visibility</p:attrName>
                                        </p:attrNameLst>
                                      </p:cBhvr>
                                      <p:to>
                                        <p:strVal val="visible"/>
                                      </p:to>
                                    </p:set>
                                    <p:animEffect transition="in" filter="fade">
                                      <p:cBhvr>
                                        <p:cTn id="32" dur="500"/>
                                        <p:tgtEl>
                                          <p:spTgt spid="1945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435100"/>
            <a:ext cx="8839200" cy="5262979"/>
          </a:xfrm>
          <a:prstGeom prst="rect">
            <a:avLst/>
          </a:prstGeom>
          <a:noFill/>
          <a:ln w="9525">
            <a:noFill/>
            <a:miter lim="800000"/>
            <a:headEnd/>
            <a:tailEnd/>
          </a:ln>
        </p:spPr>
        <p:txBody>
          <a:bodyPr wrap="square">
            <a:spAutoFit/>
          </a:bodyPr>
          <a:lstStyle/>
          <a:p>
            <a:r>
              <a:rPr lang="vi-VN" sz="2400" b="1" dirty="0" smtClean="0"/>
              <a:t>- </a:t>
            </a:r>
            <a:r>
              <a:rPr lang="en-US" sz="2400" b="1" dirty="0" smtClean="0"/>
              <a:t>Một số Thông tư chủ yếu:</a:t>
            </a:r>
            <a:endParaRPr lang="en-US" sz="2400" b="1" dirty="0"/>
          </a:p>
          <a:p>
            <a:pPr algn="just"/>
            <a:r>
              <a:rPr lang="en-US" sz="2400" dirty="0"/>
              <a:t>  + Thông tư </a:t>
            </a:r>
            <a:r>
              <a:rPr lang="en-US" sz="2400" dirty="0" err="1"/>
              <a:t>số</a:t>
            </a:r>
            <a:r>
              <a:rPr lang="en-US" sz="2400" dirty="0"/>
              <a:t> 11/2019/TT-BTTTT</a:t>
            </a:r>
            <a:r>
              <a:rPr lang="en-US" sz="2400" dirty="0" smtClean="0"/>
              <a:t> </a:t>
            </a:r>
            <a:r>
              <a:rPr lang="en-US" sz="2400" dirty="0" err="1"/>
              <a:t>ngày</a:t>
            </a:r>
            <a:r>
              <a:rPr lang="en-US" sz="2400" dirty="0"/>
              <a:t> </a:t>
            </a:r>
            <a:r>
              <a:rPr lang="en-US" sz="2400" dirty="0" smtClean="0"/>
              <a:t>20/10/2019 </a:t>
            </a:r>
            <a:r>
              <a:rPr lang="en-US" sz="2400" dirty="0"/>
              <a:t>của Bộ Thông tin và Truyền </a:t>
            </a:r>
            <a:r>
              <a:rPr lang="en-US" sz="2400" dirty="0" err="1"/>
              <a:t>thông</a:t>
            </a:r>
            <a:r>
              <a:rPr lang="en-US" sz="2400" dirty="0"/>
              <a:t> </a:t>
            </a:r>
            <a:r>
              <a:rPr lang="vi-VN" sz="2400" dirty="0"/>
              <a:t>ban hành Thông tư sửa đổi, bổ sung, bãi bỏ một số điều của Thông tư số 17/2013/TT-BTTTT ngày 02 tháng 8 năm 2013 của Bộ trưởng Bộ Thông tin và Truyền thông quy định về hoạt động của điểm Bưu điện - Văn hóa xã</a:t>
            </a:r>
            <a:r>
              <a:rPr lang="en-US" sz="2400" dirty="0" smtClean="0"/>
              <a:t>.</a:t>
            </a:r>
            <a:endParaRPr lang="en-US" sz="2400" dirty="0"/>
          </a:p>
          <a:p>
            <a:pPr algn="just"/>
            <a:r>
              <a:rPr lang="en-US" sz="2400" dirty="0"/>
              <a:t>+ Thông tư số 17/2017/TT-BTTTT ngày 23/6/2017 của Bộ Thông tin và Truyền thông Quy định một số nội dung và biện pháp thi hành Quyết định số 45/2016/QĐ-TTg ngày 19 tháng 10 năm 2016 của Thủ tướng Chính phủ về việc tiếp nhận hồ sơ, trả kết quả giải quyết thủ tục hành chính qua dịch vụ bưu chính công ích</a:t>
            </a:r>
            <a:r>
              <a:rPr lang="en-US" sz="2400" dirty="0" smtClean="0"/>
              <a:t>.</a:t>
            </a:r>
          </a:p>
          <a:p>
            <a:endParaRPr lang="en-US" sz="2400" dirty="0">
              <a:solidFill>
                <a:srgbClr val="001B70"/>
              </a:solidFill>
            </a:endParaRPr>
          </a:p>
          <a:p>
            <a:endParaRPr lang="en-US" sz="2400" dirty="0">
              <a:solidFill>
                <a:srgbClr val="001B70"/>
              </a:solidFill>
            </a:endParaRPr>
          </a:p>
          <a:p>
            <a:pPr algn="just"/>
            <a:endParaRPr lang="en-US" sz="2400" dirty="0">
              <a:solidFill>
                <a:srgbClr val="001B70"/>
              </a:solidFill>
            </a:endParaRPr>
          </a:p>
        </p:txBody>
      </p:sp>
      <p:grpSp>
        <p:nvGrpSpPr>
          <p:cNvPr id="19458" name="Group 19"/>
          <p:cNvGrpSpPr>
            <a:grpSpLocks/>
          </p:cNvGrpSpPr>
          <p:nvPr/>
        </p:nvGrpSpPr>
        <p:grpSpPr bwMode="auto">
          <a:xfrm>
            <a:off x="609600" y="457200"/>
            <a:ext cx="7924800" cy="685800"/>
            <a:chOff x="1782108" y="228600"/>
            <a:chExt cx="4542492"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945900" y="336550"/>
              <a:ext cx="4185790" cy="692150"/>
            </a:xfrm>
            <a:prstGeom prst="rect">
              <a:avLst/>
            </a:prstGeom>
            <a:noFill/>
            <a:ln w="9525" algn="ctr">
              <a:noFill/>
              <a:miter lim="800000"/>
              <a:headEnd/>
              <a:tailEnd/>
            </a:ln>
          </p:spPr>
          <p:txBody>
            <a:bodyPr>
              <a:spAutoFit/>
            </a:bodyPr>
            <a:lstStyle/>
            <a:p>
              <a:pPr algn="ctr"/>
              <a:r>
                <a:rPr lang="en-US" sz="2800" b="1" smtClean="0">
                  <a:solidFill>
                    <a:srgbClr val="FFFFFF"/>
                  </a:solidFill>
                  <a:cs typeface="Times New Roman" pitchFamily="18" charset="0"/>
                </a:rPr>
                <a:t>I. </a:t>
              </a:r>
              <a:r>
                <a:rPr lang="en-US" sz="2800" b="1" err="1" smtClean="0">
                  <a:solidFill>
                    <a:srgbClr val="FFFFFF"/>
                  </a:solidFill>
                  <a:cs typeface="Times New Roman" pitchFamily="18" charset="0"/>
                </a:rPr>
                <a:t>Căn</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cứ</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pháp</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lý</a:t>
              </a:r>
              <a:r>
                <a:rPr lang="en-US" sz="2800" b="1" smtClean="0">
                  <a:solidFill>
                    <a:srgbClr val="FFFFFF"/>
                  </a:solidFill>
                  <a:cs typeface="Times New Roman" pitchFamily="18" charset="0"/>
                </a:rPr>
                <a:t>  </a:t>
              </a:r>
              <a:endParaRPr lang="en-US" sz="2800" b="1">
                <a:solidFill>
                  <a:srgbClr val="FFFFFF"/>
                </a:solidFill>
                <a:cs typeface="Times New Roman" pitchFamily="18" charset="0"/>
              </a:endParaRPr>
            </a:p>
          </p:txBody>
        </p:sp>
      </p:grpSp>
      <p:sp>
        <p:nvSpPr>
          <p:cNvPr id="19459"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3</a:t>
            </a:r>
          </a:p>
        </p:txBody>
      </p:sp>
    </p:spTree>
    <p:extLst>
      <p:ext uri="{BB962C8B-B14F-4D97-AF65-F5344CB8AC3E}">
        <p14:creationId xmlns:p14="http://schemas.microsoft.com/office/powerpoint/2010/main" val="1589191760"/>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524000"/>
            <a:ext cx="8991600" cy="5262979"/>
          </a:xfrm>
          <a:prstGeom prst="rect">
            <a:avLst/>
          </a:prstGeom>
          <a:noFill/>
          <a:ln w="9525">
            <a:noFill/>
            <a:miter lim="800000"/>
            <a:headEnd/>
            <a:tailEnd/>
          </a:ln>
        </p:spPr>
        <p:txBody>
          <a:bodyPr>
            <a:spAutoFit/>
          </a:bodyPr>
          <a:lstStyle/>
          <a:p>
            <a:pPr algn="just"/>
            <a:r>
              <a:rPr lang="en-US" sz="2400" dirty="0" smtClean="0"/>
              <a:t>+ </a:t>
            </a:r>
            <a:r>
              <a:rPr lang="en-US" sz="2400" dirty="0"/>
              <a:t>Thông tư số 22/2017/TT-BTTTT ngày 29/9/2017 của Bộ Thông tin và Truyền thông Quy định mức giá cước tối đa và chính sách miễn, giảm giá cước dịch vụ nhận gửi hồ sơ giải quyết thủ tục hành chính và dịch vụ chuyển trả kết quả giải quyết thủ tục hành chính qua dịch vụ bưu chính công ích.</a:t>
            </a:r>
          </a:p>
          <a:p>
            <a:pPr algn="just"/>
            <a:r>
              <a:rPr lang="en-US" sz="2400" dirty="0"/>
              <a:t> + Thông tư số 16/2017/TT-BTTTT ngày 23/6/2017 của Bộ Thông tin và Truyền thông Quy định chi tiết một số nội dung và biện pháp thi hành Quyết định số 55/2016/QĐ-TTg ngày 26 tháng 12 năm 2016 của Thủ tướng Chính phủ về Mạng bưu chính phục vụ cơ quan Đảng, Nhà nước;</a:t>
            </a:r>
          </a:p>
          <a:p>
            <a:endParaRPr lang="en-US" sz="2400" dirty="0">
              <a:solidFill>
                <a:srgbClr val="001B70"/>
              </a:solidFill>
            </a:endParaRPr>
          </a:p>
          <a:p>
            <a:endParaRPr lang="en-US" sz="2400" dirty="0">
              <a:solidFill>
                <a:srgbClr val="001B70"/>
              </a:solidFill>
            </a:endParaRPr>
          </a:p>
          <a:p>
            <a:endParaRPr lang="en-US" sz="2400" dirty="0">
              <a:solidFill>
                <a:srgbClr val="001B70"/>
              </a:solidFill>
            </a:endParaRPr>
          </a:p>
          <a:p>
            <a:pPr algn="just"/>
            <a:endParaRPr lang="en-US" sz="2400" dirty="0">
              <a:solidFill>
                <a:srgbClr val="001B70"/>
              </a:solidFill>
            </a:endParaRPr>
          </a:p>
        </p:txBody>
      </p:sp>
      <p:grpSp>
        <p:nvGrpSpPr>
          <p:cNvPr id="19458" name="Group 19"/>
          <p:cNvGrpSpPr>
            <a:grpSpLocks/>
          </p:cNvGrpSpPr>
          <p:nvPr/>
        </p:nvGrpSpPr>
        <p:grpSpPr bwMode="auto">
          <a:xfrm>
            <a:off x="609600" y="457200"/>
            <a:ext cx="7924800" cy="685800"/>
            <a:chOff x="1782108" y="228600"/>
            <a:chExt cx="4542492"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945900" y="336550"/>
              <a:ext cx="4185790" cy="692150"/>
            </a:xfrm>
            <a:prstGeom prst="rect">
              <a:avLst/>
            </a:prstGeom>
            <a:noFill/>
            <a:ln w="9525" algn="ctr">
              <a:noFill/>
              <a:miter lim="800000"/>
              <a:headEnd/>
              <a:tailEnd/>
            </a:ln>
          </p:spPr>
          <p:txBody>
            <a:bodyPr>
              <a:spAutoFit/>
            </a:bodyPr>
            <a:lstStyle/>
            <a:p>
              <a:pPr algn="ctr"/>
              <a:r>
                <a:rPr lang="en-US" sz="2800" b="1" smtClean="0">
                  <a:solidFill>
                    <a:srgbClr val="FFFFFF"/>
                  </a:solidFill>
                  <a:cs typeface="Times New Roman" pitchFamily="18" charset="0"/>
                </a:rPr>
                <a:t>I. </a:t>
              </a:r>
              <a:r>
                <a:rPr lang="en-US" sz="2800" b="1" err="1" smtClean="0">
                  <a:solidFill>
                    <a:srgbClr val="FFFFFF"/>
                  </a:solidFill>
                  <a:cs typeface="Times New Roman" pitchFamily="18" charset="0"/>
                </a:rPr>
                <a:t>Căn</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cứ</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pháp</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lý</a:t>
              </a:r>
              <a:r>
                <a:rPr lang="en-US" sz="2800" b="1" smtClean="0">
                  <a:solidFill>
                    <a:srgbClr val="FFFFFF"/>
                  </a:solidFill>
                  <a:cs typeface="Times New Roman" pitchFamily="18" charset="0"/>
                </a:rPr>
                <a:t>  </a:t>
              </a:r>
              <a:endParaRPr lang="en-US" sz="2800" b="1">
                <a:solidFill>
                  <a:srgbClr val="FFFFFF"/>
                </a:solidFill>
                <a:cs typeface="Times New Roman" pitchFamily="18" charset="0"/>
              </a:endParaRPr>
            </a:p>
          </p:txBody>
        </p:sp>
      </p:grpSp>
      <p:sp>
        <p:nvSpPr>
          <p:cNvPr id="19459"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3</a:t>
            </a:r>
          </a:p>
        </p:txBody>
      </p:sp>
    </p:spTree>
    <p:extLst>
      <p:ext uri="{BB962C8B-B14F-4D97-AF65-F5344CB8AC3E}">
        <p14:creationId xmlns:p14="http://schemas.microsoft.com/office/powerpoint/2010/main" val="959126251"/>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fade">
                                      <p:cBhvr>
                                        <p:cTn id="12" dur="500"/>
                                        <p:tgtEl>
                                          <p:spTgt spid="1945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524000"/>
            <a:ext cx="8991600" cy="4154984"/>
          </a:xfrm>
          <a:prstGeom prst="rect">
            <a:avLst/>
          </a:prstGeom>
          <a:noFill/>
          <a:ln w="9525">
            <a:noFill/>
            <a:miter lim="800000"/>
            <a:headEnd/>
            <a:tailEnd/>
          </a:ln>
        </p:spPr>
        <p:txBody>
          <a:bodyPr>
            <a:spAutoFit/>
          </a:bodyPr>
          <a:lstStyle/>
          <a:p>
            <a:pPr algn="just"/>
            <a:r>
              <a:rPr lang="en-US" sz="2400" dirty="0" smtClean="0"/>
              <a:t>+ </a:t>
            </a:r>
            <a:r>
              <a:rPr lang="en-US" sz="2400" dirty="0" err="1"/>
              <a:t>Thông</a:t>
            </a:r>
            <a:r>
              <a:rPr lang="en-US" sz="2400" dirty="0"/>
              <a:t> </a:t>
            </a:r>
            <a:r>
              <a:rPr lang="en-US" sz="2400" dirty="0" err="1"/>
              <a:t>tư</a:t>
            </a:r>
            <a:r>
              <a:rPr lang="en-US" sz="2400" dirty="0"/>
              <a:t> </a:t>
            </a:r>
            <a:r>
              <a:rPr lang="en-US" sz="2400" dirty="0" err="1"/>
              <a:t>số</a:t>
            </a:r>
            <a:r>
              <a:rPr lang="en-US" sz="2400" dirty="0"/>
              <a:t> 14/2013/TT-BTTTT </a:t>
            </a:r>
            <a:r>
              <a:rPr lang="en-US" sz="2400" dirty="0" err="1"/>
              <a:t>ngày</a:t>
            </a:r>
            <a:r>
              <a:rPr lang="en-US" sz="2400" dirty="0"/>
              <a:t> 15/10/2018 </a:t>
            </a:r>
            <a:r>
              <a:rPr lang="en-US" sz="2400" dirty="0" err="1"/>
              <a:t>của</a:t>
            </a:r>
            <a:r>
              <a:rPr lang="en-US" sz="2400" dirty="0"/>
              <a:t> </a:t>
            </a:r>
            <a:r>
              <a:rPr lang="en-US" sz="2400" dirty="0" err="1"/>
              <a:t>Bộ</a:t>
            </a:r>
            <a:r>
              <a:rPr lang="en-US" sz="2400" dirty="0"/>
              <a:t> </a:t>
            </a:r>
            <a:r>
              <a:rPr lang="en-US" sz="2400" dirty="0" err="1"/>
              <a:t>Thông</a:t>
            </a:r>
            <a:r>
              <a:rPr lang="en-US" sz="2400" dirty="0"/>
              <a:t> tin </a:t>
            </a:r>
            <a:r>
              <a:rPr lang="en-US" sz="2400" dirty="0" err="1"/>
              <a:t>và</a:t>
            </a:r>
            <a:r>
              <a:rPr lang="en-US" sz="2400" dirty="0"/>
              <a:t> </a:t>
            </a:r>
            <a:r>
              <a:rPr lang="en-US" sz="2400" dirty="0" err="1"/>
              <a:t>Truyền</a:t>
            </a:r>
            <a:r>
              <a:rPr lang="en-US" sz="2400" dirty="0"/>
              <a:t> </a:t>
            </a:r>
            <a:r>
              <a:rPr lang="en-US" sz="2400" dirty="0" err="1"/>
              <a:t>thông</a:t>
            </a:r>
            <a:r>
              <a:rPr lang="en-US" sz="2400" dirty="0"/>
              <a:t> </a:t>
            </a:r>
            <a:r>
              <a:rPr lang="en-US" sz="2400" dirty="0" err="1"/>
              <a:t>Quy</a:t>
            </a:r>
            <a:r>
              <a:rPr lang="en-US" sz="2400" dirty="0"/>
              <a:t> </a:t>
            </a:r>
            <a:r>
              <a:rPr lang="en-US" sz="2400" dirty="0" err="1"/>
              <a:t>định</a:t>
            </a:r>
            <a:r>
              <a:rPr lang="en-US" sz="2400" dirty="0"/>
              <a:t> v</a:t>
            </a:r>
            <a:r>
              <a:rPr lang="vi-VN" sz="2400" i="1" dirty="0"/>
              <a:t>ề quản lý chất lượng dịch vụ bưu chính.</a:t>
            </a:r>
            <a:r>
              <a:rPr lang="en-US" sz="2400" dirty="0"/>
              <a:t>.</a:t>
            </a:r>
          </a:p>
          <a:p>
            <a:pPr algn="just"/>
            <a:endParaRPr lang="en-US" sz="2400" dirty="0"/>
          </a:p>
          <a:p>
            <a:pPr algn="just"/>
            <a:r>
              <a:rPr lang="en-US" sz="2400" dirty="0"/>
              <a:t>+ </a:t>
            </a:r>
            <a:r>
              <a:rPr lang="en-US" sz="2400" dirty="0" err="1"/>
              <a:t>Thông</a:t>
            </a:r>
            <a:r>
              <a:rPr lang="en-US" sz="2400" dirty="0"/>
              <a:t> </a:t>
            </a:r>
            <a:r>
              <a:rPr lang="en-US" sz="2400" dirty="0" err="1"/>
              <a:t>tư</a:t>
            </a:r>
            <a:r>
              <a:rPr lang="en-US" sz="2400" dirty="0"/>
              <a:t> </a:t>
            </a:r>
            <a:r>
              <a:rPr lang="en-US" sz="2400" dirty="0" err="1"/>
              <a:t>số</a:t>
            </a:r>
            <a:r>
              <a:rPr lang="en-US" sz="2400" dirty="0"/>
              <a:t> 23/2017/TT-BTTTT </a:t>
            </a:r>
            <a:r>
              <a:rPr lang="en-US" sz="2400" dirty="0" err="1"/>
              <a:t>ngày</a:t>
            </a:r>
            <a:r>
              <a:rPr lang="en-US" sz="2400" dirty="0"/>
              <a:t> 29/9/2017 </a:t>
            </a:r>
            <a:r>
              <a:rPr lang="en-US" sz="2400" dirty="0" err="1"/>
              <a:t>của</a:t>
            </a:r>
            <a:r>
              <a:rPr lang="en-US" sz="2400" dirty="0"/>
              <a:t> </a:t>
            </a:r>
            <a:r>
              <a:rPr lang="en-US" sz="2400" dirty="0" err="1"/>
              <a:t>Bộ</a:t>
            </a:r>
            <a:r>
              <a:rPr lang="en-US" sz="2400" dirty="0"/>
              <a:t> </a:t>
            </a:r>
            <a:r>
              <a:rPr lang="en-US" sz="2400" dirty="0" err="1"/>
              <a:t>Thông</a:t>
            </a:r>
            <a:r>
              <a:rPr lang="en-US" sz="2400" dirty="0"/>
              <a:t> tin </a:t>
            </a:r>
            <a:r>
              <a:rPr lang="en-US" sz="2400" dirty="0" err="1"/>
              <a:t>và</a:t>
            </a:r>
            <a:r>
              <a:rPr lang="en-US" sz="2400" dirty="0"/>
              <a:t> </a:t>
            </a:r>
            <a:r>
              <a:rPr lang="en-US" sz="2400" dirty="0" err="1"/>
              <a:t>Truyền</a:t>
            </a:r>
            <a:r>
              <a:rPr lang="en-US" sz="2400" dirty="0"/>
              <a:t> </a:t>
            </a:r>
            <a:r>
              <a:rPr lang="en-US" sz="2400" dirty="0" err="1"/>
              <a:t>thông</a:t>
            </a:r>
            <a:r>
              <a:rPr lang="en-US" sz="2400" dirty="0"/>
              <a:t> </a:t>
            </a:r>
            <a:r>
              <a:rPr lang="en-US" sz="2400" dirty="0" err="1"/>
              <a:t>Quy</a:t>
            </a:r>
            <a:r>
              <a:rPr lang="en-US" sz="2400" dirty="0"/>
              <a:t> </a:t>
            </a:r>
            <a:r>
              <a:rPr lang="en-US" sz="2400" dirty="0" err="1"/>
              <a:t>định</a:t>
            </a:r>
            <a:r>
              <a:rPr lang="en-US" sz="2400" dirty="0"/>
              <a:t> </a:t>
            </a:r>
            <a:r>
              <a:rPr lang="en-US" sz="2400" dirty="0" err="1"/>
              <a:t>mức</a:t>
            </a:r>
            <a:r>
              <a:rPr lang="en-US" sz="2400" dirty="0"/>
              <a:t> </a:t>
            </a:r>
            <a:r>
              <a:rPr lang="en-US" sz="2400" dirty="0" err="1"/>
              <a:t>giá</a:t>
            </a:r>
            <a:r>
              <a:rPr lang="en-US" sz="2400" dirty="0"/>
              <a:t> </a:t>
            </a:r>
            <a:r>
              <a:rPr lang="en-US" sz="2400" dirty="0" err="1"/>
              <a:t>cước</a:t>
            </a:r>
            <a:r>
              <a:rPr lang="en-US" sz="2400" dirty="0"/>
              <a:t> </a:t>
            </a:r>
            <a:r>
              <a:rPr lang="en-US" sz="2400" dirty="0" err="1"/>
              <a:t>tối</a:t>
            </a:r>
            <a:r>
              <a:rPr lang="en-US" sz="2400" dirty="0"/>
              <a:t> </a:t>
            </a:r>
            <a:r>
              <a:rPr lang="en-US" sz="2400" dirty="0" err="1"/>
              <a:t>đa</a:t>
            </a:r>
            <a:r>
              <a:rPr lang="en-US" sz="2400" dirty="0"/>
              <a:t> </a:t>
            </a:r>
            <a:r>
              <a:rPr lang="en-US" sz="2400" dirty="0" err="1"/>
              <a:t>dịch</a:t>
            </a:r>
            <a:r>
              <a:rPr lang="en-US" sz="2400" dirty="0"/>
              <a:t> </a:t>
            </a:r>
            <a:r>
              <a:rPr lang="en-US" sz="2400" dirty="0" err="1"/>
              <a:t>vụ</a:t>
            </a:r>
            <a:r>
              <a:rPr lang="en-US" sz="2400" dirty="0"/>
              <a:t> </a:t>
            </a:r>
            <a:r>
              <a:rPr lang="en-US" sz="2400" dirty="0" err="1"/>
              <a:t>bưu</a:t>
            </a:r>
            <a:r>
              <a:rPr lang="en-US" sz="2400" dirty="0"/>
              <a:t> </a:t>
            </a:r>
            <a:r>
              <a:rPr lang="en-US" sz="2400" dirty="0" err="1"/>
              <a:t>chính</a:t>
            </a:r>
            <a:r>
              <a:rPr lang="en-US" sz="2400" dirty="0"/>
              <a:t> </a:t>
            </a:r>
            <a:r>
              <a:rPr lang="en-US" sz="2400" dirty="0" err="1"/>
              <a:t>phục</a:t>
            </a:r>
            <a:r>
              <a:rPr lang="en-US" sz="2400" dirty="0"/>
              <a:t> </a:t>
            </a:r>
            <a:r>
              <a:rPr lang="en-US" sz="2400" dirty="0" err="1"/>
              <a:t>vụ</a:t>
            </a:r>
            <a:r>
              <a:rPr lang="en-US" sz="2400" dirty="0"/>
              <a:t> </a:t>
            </a:r>
            <a:r>
              <a:rPr lang="en-US" sz="2400" dirty="0" err="1"/>
              <a:t>cơ</a:t>
            </a:r>
            <a:r>
              <a:rPr lang="en-US" sz="2400" dirty="0"/>
              <a:t> </a:t>
            </a:r>
            <a:r>
              <a:rPr lang="en-US" sz="2400" dirty="0" err="1"/>
              <a:t>quan</a:t>
            </a:r>
            <a:r>
              <a:rPr lang="en-US" sz="2400" dirty="0"/>
              <a:t> </a:t>
            </a:r>
            <a:r>
              <a:rPr lang="en-US" sz="2400" dirty="0" err="1"/>
              <a:t>Đảng</a:t>
            </a:r>
            <a:r>
              <a:rPr lang="en-US" sz="2400" dirty="0"/>
              <a:t>, </a:t>
            </a:r>
            <a:r>
              <a:rPr lang="en-US" sz="2400" dirty="0" err="1"/>
              <a:t>Nhà</a:t>
            </a:r>
            <a:r>
              <a:rPr lang="en-US" sz="2400" dirty="0"/>
              <a:t> </a:t>
            </a:r>
            <a:r>
              <a:rPr lang="en-US" sz="2400" dirty="0" err="1"/>
              <a:t>nước</a:t>
            </a:r>
            <a:r>
              <a:rPr lang="en-US" sz="2400" dirty="0"/>
              <a:t> ở </a:t>
            </a:r>
            <a:r>
              <a:rPr lang="en-US" sz="2400" dirty="0" err="1"/>
              <a:t>địa</a:t>
            </a:r>
            <a:r>
              <a:rPr lang="en-US" sz="2400" dirty="0"/>
              <a:t> </a:t>
            </a:r>
            <a:r>
              <a:rPr lang="en-US" sz="2400" dirty="0" err="1"/>
              <a:t>phương</a:t>
            </a:r>
            <a:r>
              <a:rPr lang="en-US" sz="2400" dirty="0"/>
              <a:t>;</a:t>
            </a:r>
          </a:p>
          <a:p>
            <a:endParaRPr lang="en-US" sz="2400" dirty="0">
              <a:solidFill>
                <a:srgbClr val="001B70"/>
              </a:solidFill>
            </a:endParaRPr>
          </a:p>
          <a:p>
            <a:endParaRPr lang="en-US" sz="2400" dirty="0">
              <a:solidFill>
                <a:srgbClr val="001B70"/>
              </a:solidFill>
            </a:endParaRPr>
          </a:p>
          <a:p>
            <a:endParaRPr lang="en-US" sz="2400" dirty="0">
              <a:solidFill>
                <a:srgbClr val="001B70"/>
              </a:solidFill>
            </a:endParaRPr>
          </a:p>
          <a:p>
            <a:endParaRPr lang="en-US" sz="2400" dirty="0">
              <a:solidFill>
                <a:srgbClr val="001B70"/>
              </a:solidFill>
            </a:endParaRPr>
          </a:p>
          <a:p>
            <a:pPr algn="just"/>
            <a:endParaRPr lang="en-US" sz="2400" dirty="0">
              <a:solidFill>
                <a:srgbClr val="001B70"/>
              </a:solidFill>
            </a:endParaRPr>
          </a:p>
        </p:txBody>
      </p:sp>
      <p:grpSp>
        <p:nvGrpSpPr>
          <p:cNvPr id="19458" name="Group 19"/>
          <p:cNvGrpSpPr>
            <a:grpSpLocks/>
          </p:cNvGrpSpPr>
          <p:nvPr/>
        </p:nvGrpSpPr>
        <p:grpSpPr bwMode="auto">
          <a:xfrm>
            <a:off x="609600" y="457200"/>
            <a:ext cx="7924800" cy="685800"/>
            <a:chOff x="1782108" y="228600"/>
            <a:chExt cx="4542492"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945900" y="336550"/>
              <a:ext cx="4185790" cy="692150"/>
            </a:xfrm>
            <a:prstGeom prst="rect">
              <a:avLst/>
            </a:prstGeom>
            <a:noFill/>
            <a:ln w="9525" algn="ctr">
              <a:noFill/>
              <a:miter lim="800000"/>
              <a:headEnd/>
              <a:tailEnd/>
            </a:ln>
          </p:spPr>
          <p:txBody>
            <a:bodyPr>
              <a:spAutoFit/>
            </a:bodyPr>
            <a:lstStyle/>
            <a:p>
              <a:pPr algn="ctr"/>
              <a:r>
                <a:rPr lang="en-US" sz="2800" b="1" smtClean="0">
                  <a:solidFill>
                    <a:srgbClr val="FFFFFF"/>
                  </a:solidFill>
                  <a:cs typeface="Times New Roman" pitchFamily="18" charset="0"/>
                </a:rPr>
                <a:t>I. </a:t>
              </a:r>
              <a:r>
                <a:rPr lang="en-US" sz="2800" b="1" err="1" smtClean="0">
                  <a:solidFill>
                    <a:srgbClr val="FFFFFF"/>
                  </a:solidFill>
                  <a:cs typeface="Times New Roman" pitchFamily="18" charset="0"/>
                </a:rPr>
                <a:t>Căn</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cứ</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pháp</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lý</a:t>
              </a:r>
              <a:r>
                <a:rPr lang="en-US" sz="2800" b="1" smtClean="0">
                  <a:solidFill>
                    <a:srgbClr val="FFFFFF"/>
                  </a:solidFill>
                  <a:cs typeface="Times New Roman" pitchFamily="18" charset="0"/>
                </a:rPr>
                <a:t>  </a:t>
              </a:r>
              <a:endParaRPr lang="en-US" sz="2800" b="1">
                <a:solidFill>
                  <a:srgbClr val="FFFFFF"/>
                </a:solidFill>
                <a:cs typeface="Times New Roman" pitchFamily="18" charset="0"/>
              </a:endParaRPr>
            </a:p>
          </p:txBody>
        </p:sp>
      </p:grpSp>
      <p:sp>
        <p:nvSpPr>
          <p:cNvPr id="19459"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3</a:t>
            </a:r>
          </a:p>
        </p:txBody>
      </p:sp>
    </p:spTree>
    <p:extLst>
      <p:ext uri="{BB962C8B-B14F-4D97-AF65-F5344CB8AC3E}">
        <p14:creationId xmlns:p14="http://schemas.microsoft.com/office/powerpoint/2010/main" val="2998042326"/>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fade">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57">
                                            <p:txEl>
                                              <p:pRg st="2" end="2"/>
                                            </p:txEl>
                                          </p:spTgt>
                                        </p:tgtEl>
                                        <p:attrNameLst>
                                          <p:attrName>style.visibility</p:attrName>
                                        </p:attrNameLst>
                                      </p:cBhvr>
                                      <p:to>
                                        <p:strVal val="visible"/>
                                      </p:to>
                                    </p:set>
                                    <p:animEffect transition="in" filter="fade">
                                      <p:cBhvr>
                                        <p:cTn id="12" dur="500"/>
                                        <p:tgtEl>
                                          <p:spTgt spid="1945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Box 18"/>
          <p:cNvSpPr txBox="1">
            <a:spLocks noChangeArrowheads="1"/>
          </p:cNvSpPr>
          <p:nvPr/>
        </p:nvSpPr>
        <p:spPr bwMode="auto">
          <a:xfrm>
            <a:off x="152400" y="1524000"/>
            <a:ext cx="8991600" cy="4462760"/>
          </a:xfrm>
          <a:prstGeom prst="rect">
            <a:avLst/>
          </a:prstGeom>
          <a:noFill/>
          <a:ln w="9525">
            <a:noFill/>
            <a:miter lim="800000"/>
            <a:headEnd/>
            <a:tailEnd/>
          </a:ln>
        </p:spPr>
        <p:txBody>
          <a:bodyPr>
            <a:spAutoFit/>
          </a:bodyPr>
          <a:lstStyle/>
          <a:p>
            <a:r>
              <a:rPr lang="vi-VN" sz="2400" b="1" dirty="0" smtClean="0"/>
              <a:t>- </a:t>
            </a:r>
            <a:r>
              <a:rPr lang="vi-VN" sz="2400" b="1" dirty="0"/>
              <a:t>Một số văn bản của </a:t>
            </a:r>
            <a:r>
              <a:rPr lang="vi-VN" sz="2400" b="1" dirty="0" smtClean="0"/>
              <a:t>tỉnh</a:t>
            </a:r>
            <a:r>
              <a:rPr lang="en-US" sz="2400" b="1" dirty="0" smtClean="0"/>
              <a:t>:</a:t>
            </a:r>
            <a:endParaRPr lang="en-US" sz="2400" b="1" dirty="0"/>
          </a:p>
          <a:p>
            <a:pPr>
              <a:spcAft>
                <a:spcPts val="600"/>
              </a:spcAft>
            </a:pPr>
            <a:r>
              <a:rPr lang="en-US" sz="2400" dirty="0"/>
              <a:t>+ </a:t>
            </a:r>
            <a:r>
              <a:rPr lang="vi-VN" sz="2400" dirty="0" smtClean="0"/>
              <a:t> </a:t>
            </a:r>
            <a:r>
              <a:rPr lang="vi-VN" sz="2400" dirty="0"/>
              <a:t>Quyết định số 2459/QĐ-UBND ngày 23/7/2019 của UBND tỉnh về việc ban hành Đề án thí điểm chuyển giao một số nhiệm vụ hành chính công qua dịch vụ Bưu chính công ích trên địa bàn tỉnh Hà Tĩnh </a:t>
            </a:r>
            <a:r>
              <a:rPr lang="en-US" sz="2400" dirty="0" smtClean="0"/>
              <a:t>.</a:t>
            </a:r>
            <a:endParaRPr lang="en-US" sz="2400" dirty="0"/>
          </a:p>
          <a:p>
            <a:pPr>
              <a:spcAft>
                <a:spcPts val="600"/>
              </a:spcAft>
            </a:pPr>
            <a:r>
              <a:rPr lang="en-US" sz="2400" dirty="0" smtClean="0"/>
              <a:t>+ </a:t>
            </a:r>
            <a:r>
              <a:rPr lang="en-US" sz="2400" dirty="0"/>
              <a:t> </a:t>
            </a:r>
            <a:r>
              <a:rPr lang="en-US" sz="2400" dirty="0" err="1" smtClean="0"/>
              <a:t>Kế</a:t>
            </a:r>
            <a:r>
              <a:rPr lang="en-US" sz="2400" dirty="0"/>
              <a:t> </a:t>
            </a:r>
            <a:r>
              <a:rPr lang="en-US" sz="2400" dirty="0" err="1" smtClean="0"/>
              <a:t>hoạch</a:t>
            </a:r>
            <a:r>
              <a:rPr lang="en-US" sz="2400" dirty="0"/>
              <a:t> </a:t>
            </a:r>
            <a:r>
              <a:rPr lang="en-US" sz="2400" dirty="0" err="1" smtClean="0"/>
              <a:t>số</a:t>
            </a:r>
            <a:r>
              <a:rPr lang="en-US" sz="2400" dirty="0" smtClean="0"/>
              <a:t> 359 </a:t>
            </a:r>
            <a:r>
              <a:rPr lang="en-US" sz="2400" dirty="0"/>
              <a:t>/</a:t>
            </a:r>
            <a:r>
              <a:rPr lang="en-US" sz="2400" dirty="0" smtClean="0"/>
              <a:t>KH-UBND  </a:t>
            </a:r>
            <a:r>
              <a:rPr lang="en-US" sz="2400" dirty="0" err="1"/>
              <a:t>ngày</a:t>
            </a:r>
            <a:r>
              <a:rPr lang="en-US" sz="2400" dirty="0"/>
              <a:t> 18 </a:t>
            </a:r>
            <a:r>
              <a:rPr lang="en-US" sz="2400" dirty="0" smtClean="0"/>
              <a:t>/10 /2019  </a:t>
            </a:r>
            <a:r>
              <a:rPr lang="en-US" sz="2400" dirty="0" err="1"/>
              <a:t>Kế</a:t>
            </a:r>
            <a:r>
              <a:rPr lang="en-US" sz="2400" dirty="0"/>
              <a:t> </a:t>
            </a:r>
            <a:r>
              <a:rPr lang="en-US" sz="2400" dirty="0" err="1"/>
              <a:t>hoạch</a:t>
            </a:r>
            <a:r>
              <a:rPr lang="en-US" sz="2400" dirty="0"/>
              <a:t> </a:t>
            </a:r>
            <a:r>
              <a:rPr lang="en-US" sz="2400" dirty="0" err="1"/>
              <a:t>tổ</a:t>
            </a:r>
            <a:r>
              <a:rPr lang="en-US" sz="2400" dirty="0"/>
              <a:t> </a:t>
            </a:r>
            <a:r>
              <a:rPr lang="en-US" sz="2400" dirty="0" err="1"/>
              <a:t>chức</a:t>
            </a:r>
            <a:r>
              <a:rPr lang="en-US" sz="2400" dirty="0"/>
              <a:t>, </a:t>
            </a:r>
            <a:r>
              <a:rPr lang="en-US" sz="2400" dirty="0" err="1"/>
              <a:t>triển</a:t>
            </a:r>
            <a:r>
              <a:rPr lang="en-US" sz="2400" dirty="0"/>
              <a:t> </a:t>
            </a:r>
            <a:r>
              <a:rPr lang="en-US" sz="2400" dirty="0" err="1"/>
              <a:t>khai</a:t>
            </a:r>
            <a:r>
              <a:rPr lang="en-US" sz="2400" dirty="0"/>
              <a:t> </a:t>
            </a:r>
            <a:r>
              <a:rPr lang="en-US" sz="2400" dirty="0" err="1"/>
              <a:t>thực</a:t>
            </a:r>
            <a:r>
              <a:rPr lang="en-US" sz="2400" dirty="0"/>
              <a:t> </a:t>
            </a:r>
            <a:r>
              <a:rPr lang="en-US" sz="2400" dirty="0" err="1"/>
              <a:t>hiện</a:t>
            </a:r>
            <a:r>
              <a:rPr lang="en-US" sz="2400" dirty="0"/>
              <a:t> </a:t>
            </a:r>
            <a:r>
              <a:rPr lang="en-US" sz="2400" dirty="0" err="1"/>
              <a:t>Đề</a:t>
            </a:r>
            <a:r>
              <a:rPr lang="en-US" sz="2400" dirty="0"/>
              <a:t> </a:t>
            </a:r>
            <a:r>
              <a:rPr lang="en-US" sz="2400" dirty="0" err="1"/>
              <a:t>án</a:t>
            </a:r>
            <a:r>
              <a:rPr lang="en-US" sz="2400" dirty="0"/>
              <a:t> </a:t>
            </a:r>
            <a:r>
              <a:rPr lang="en-US" sz="2400" dirty="0" err="1"/>
              <a:t>cho</a:t>
            </a:r>
            <a:r>
              <a:rPr lang="en-US" sz="2400" dirty="0"/>
              <a:t> </a:t>
            </a:r>
            <a:r>
              <a:rPr lang="en-US" sz="2400" dirty="0" err="1"/>
              <a:t>giai</a:t>
            </a:r>
            <a:r>
              <a:rPr lang="en-US" sz="2400" dirty="0"/>
              <a:t> </a:t>
            </a:r>
            <a:r>
              <a:rPr lang="en-US" sz="2400" dirty="0" err="1"/>
              <a:t>đoạn</a:t>
            </a:r>
            <a:r>
              <a:rPr lang="en-US" sz="2400" dirty="0"/>
              <a:t> </a:t>
            </a:r>
            <a:r>
              <a:rPr lang="en-US" sz="2400" dirty="0" smtClean="0"/>
              <a:t>1.</a:t>
            </a:r>
            <a:endParaRPr lang="en-US" sz="2400" dirty="0"/>
          </a:p>
          <a:p>
            <a:pPr algn="just">
              <a:spcAft>
                <a:spcPts val="600"/>
              </a:spcAft>
            </a:pPr>
            <a:r>
              <a:rPr lang="en-US" sz="2400" dirty="0"/>
              <a:t>+ </a:t>
            </a:r>
            <a:r>
              <a:rPr lang="en-US" sz="2400" dirty="0" err="1" smtClean="0"/>
              <a:t>Kế</a:t>
            </a:r>
            <a:r>
              <a:rPr lang="en-US" sz="2400" dirty="0" smtClean="0"/>
              <a:t> </a:t>
            </a:r>
            <a:r>
              <a:rPr lang="en-US" sz="2400" dirty="0" err="1"/>
              <a:t>hoạch</a:t>
            </a:r>
            <a:r>
              <a:rPr lang="en-US" sz="2400" dirty="0"/>
              <a:t> </a:t>
            </a:r>
            <a:r>
              <a:rPr lang="en-US" sz="2400" dirty="0" err="1"/>
              <a:t>số</a:t>
            </a:r>
            <a:r>
              <a:rPr lang="en-US" sz="2400" dirty="0"/>
              <a:t> </a:t>
            </a:r>
            <a:r>
              <a:rPr lang="en-US" sz="2400" dirty="0" smtClean="0"/>
              <a:t>41/KH-UBND </a:t>
            </a:r>
            <a:r>
              <a:rPr lang="en-US" sz="2400" dirty="0" err="1" smtClean="0"/>
              <a:t>ngày</a:t>
            </a:r>
            <a:r>
              <a:rPr lang="en-US" sz="2400" dirty="0" smtClean="0"/>
              <a:t> </a:t>
            </a:r>
            <a:r>
              <a:rPr lang="en-US" sz="2400" dirty="0"/>
              <a:t>18 </a:t>
            </a:r>
            <a:r>
              <a:rPr lang="en-US" sz="2400" dirty="0" smtClean="0"/>
              <a:t>/</a:t>
            </a:r>
            <a:r>
              <a:rPr lang="en-US" sz="2400" dirty="0"/>
              <a:t>2</a:t>
            </a:r>
            <a:r>
              <a:rPr lang="en-US" sz="2400" dirty="0" smtClean="0"/>
              <a:t> </a:t>
            </a:r>
            <a:r>
              <a:rPr lang="en-US" sz="2400" dirty="0"/>
              <a:t>/</a:t>
            </a:r>
            <a:r>
              <a:rPr lang="en-US" sz="2400" dirty="0" smtClean="0"/>
              <a:t>2021  </a:t>
            </a:r>
            <a:r>
              <a:rPr lang="en-US" sz="2400" dirty="0" err="1"/>
              <a:t>Kế</a:t>
            </a:r>
            <a:r>
              <a:rPr lang="en-US" sz="2400" dirty="0"/>
              <a:t> </a:t>
            </a:r>
            <a:r>
              <a:rPr lang="en-US" sz="2400" dirty="0" err="1"/>
              <a:t>hoạch</a:t>
            </a:r>
            <a:r>
              <a:rPr lang="en-US" sz="2400" dirty="0"/>
              <a:t> </a:t>
            </a:r>
            <a:r>
              <a:rPr lang="en-US" sz="2400" dirty="0" err="1"/>
              <a:t>tổ</a:t>
            </a:r>
            <a:r>
              <a:rPr lang="en-US" sz="2400" dirty="0"/>
              <a:t> </a:t>
            </a:r>
            <a:r>
              <a:rPr lang="en-US" sz="2400" dirty="0" err="1"/>
              <a:t>chức</a:t>
            </a:r>
            <a:r>
              <a:rPr lang="en-US" sz="2400" dirty="0"/>
              <a:t>, </a:t>
            </a:r>
            <a:r>
              <a:rPr lang="en-US" sz="2400" dirty="0" err="1"/>
              <a:t>triển</a:t>
            </a:r>
            <a:r>
              <a:rPr lang="en-US" sz="2400" dirty="0"/>
              <a:t> </a:t>
            </a:r>
            <a:r>
              <a:rPr lang="en-US" sz="2400" dirty="0" err="1"/>
              <a:t>khai</a:t>
            </a:r>
            <a:r>
              <a:rPr lang="en-US" sz="2400" dirty="0"/>
              <a:t> </a:t>
            </a:r>
            <a:r>
              <a:rPr lang="en-US" sz="2400" dirty="0" err="1"/>
              <a:t>thực</a:t>
            </a:r>
            <a:r>
              <a:rPr lang="en-US" sz="2400" dirty="0"/>
              <a:t> </a:t>
            </a:r>
            <a:r>
              <a:rPr lang="en-US" sz="2400" dirty="0" err="1"/>
              <a:t>hiện</a:t>
            </a:r>
            <a:r>
              <a:rPr lang="en-US" sz="2400" dirty="0"/>
              <a:t> </a:t>
            </a:r>
            <a:r>
              <a:rPr lang="en-US" sz="2400" dirty="0" err="1"/>
              <a:t>Đề</a:t>
            </a:r>
            <a:r>
              <a:rPr lang="en-US" sz="2400" dirty="0"/>
              <a:t> </a:t>
            </a:r>
            <a:r>
              <a:rPr lang="en-US" sz="2400" dirty="0" err="1"/>
              <a:t>án</a:t>
            </a:r>
            <a:r>
              <a:rPr lang="en-US" sz="2400" dirty="0"/>
              <a:t> </a:t>
            </a:r>
            <a:r>
              <a:rPr lang="en-US" sz="2400" dirty="0" err="1"/>
              <a:t>cho</a:t>
            </a:r>
            <a:r>
              <a:rPr lang="en-US" sz="2400" dirty="0"/>
              <a:t> </a:t>
            </a:r>
            <a:r>
              <a:rPr lang="en-US" sz="2400" dirty="0" err="1"/>
              <a:t>giai</a:t>
            </a:r>
            <a:r>
              <a:rPr lang="en-US" sz="2400" dirty="0"/>
              <a:t> </a:t>
            </a:r>
            <a:r>
              <a:rPr lang="en-US" sz="2400" dirty="0" err="1"/>
              <a:t>đoạn</a:t>
            </a:r>
            <a:r>
              <a:rPr lang="en-US" sz="2400" dirty="0"/>
              <a:t> </a:t>
            </a:r>
            <a:r>
              <a:rPr lang="en-US" sz="2400" dirty="0" smtClean="0"/>
              <a:t>2.</a:t>
            </a:r>
            <a:endParaRPr lang="en-US" sz="2400" dirty="0"/>
          </a:p>
          <a:p>
            <a:pPr>
              <a:spcAft>
                <a:spcPts val="600"/>
              </a:spcAft>
            </a:pPr>
            <a:endParaRPr lang="en-US" sz="2400" dirty="0">
              <a:solidFill>
                <a:srgbClr val="001B70"/>
              </a:solidFill>
            </a:endParaRPr>
          </a:p>
          <a:p>
            <a:endParaRPr lang="en-US" sz="2400" dirty="0">
              <a:solidFill>
                <a:srgbClr val="001B70"/>
              </a:solidFill>
            </a:endParaRPr>
          </a:p>
          <a:p>
            <a:pPr algn="just"/>
            <a:endParaRPr lang="en-US" sz="2400" dirty="0">
              <a:solidFill>
                <a:srgbClr val="001B70"/>
              </a:solidFill>
            </a:endParaRPr>
          </a:p>
        </p:txBody>
      </p:sp>
      <p:grpSp>
        <p:nvGrpSpPr>
          <p:cNvPr id="19458" name="Group 19"/>
          <p:cNvGrpSpPr>
            <a:grpSpLocks/>
          </p:cNvGrpSpPr>
          <p:nvPr/>
        </p:nvGrpSpPr>
        <p:grpSpPr bwMode="auto">
          <a:xfrm>
            <a:off x="609600" y="457200"/>
            <a:ext cx="7924800" cy="685800"/>
            <a:chOff x="1782108" y="228600"/>
            <a:chExt cx="4542492" cy="914400"/>
          </a:xfrm>
        </p:grpSpPr>
        <p:grpSp>
          <p:nvGrpSpPr>
            <p:cNvPr id="19460" name="Group 3"/>
            <p:cNvGrpSpPr>
              <a:grpSpLocks/>
            </p:cNvGrpSpPr>
            <p:nvPr/>
          </p:nvGrpSpPr>
          <p:grpSpPr bwMode="auto">
            <a:xfrm>
              <a:off x="1782108" y="228600"/>
              <a:ext cx="4542492" cy="914400"/>
              <a:chOff x="3124200" y="228600"/>
              <a:chExt cx="2014537" cy="1371600"/>
            </a:xfrm>
          </p:grpSpPr>
          <p:sp>
            <p:nvSpPr>
              <p:cNvPr id="23"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9463"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19461" name="Text Box 9"/>
            <p:cNvSpPr txBox="1">
              <a:spLocks noChangeArrowheads="1"/>
            </p:cNvSpPr>
            <p:nvPr/>
          </p:nvSpPr>
          <p:spPr bwMode="gray">
            <a:xfrm>
              <a:off x="1945900" y="336550"/>
              <a:ext cx="4185790" cy="692150"/>
            </a:xfrm>
            <a:prstGeom prst="rect">
              <a:avLst/>
            </a:prstGeom>
            <a:noFill/>
            <a:ln w="9525" algn="ctr">
              <a:noFill/>
              <a:miter lim="800000"/>
              <a:headEnd/>
              <a:tailEnd/>
            </a:ln>
          </p:spPr>
          <p:txBody>
            <a:bodyPr>
              <a:spAutoFit/>
            </a:bodyPr>
            <a:lstStyle/>
            <a:p>
              <a:pPr algn="ctr"/>
              <a:r>
                <a:rPr lang="en-US" sz="2800" b="1" smtClean="0">
                  <a:solidFill>
                    <a:srgbClr val="FFFFFF"/>
                  </a:solidFill>
                  <a:cs typeface="Times New Roman" pitchFamily="18" charset="0"/>
                </a:rPr>
                <a:t>I. </a:t>
              </a:r>
              <a:r>
                <a:rPr lang="en-US" sz="2800" b="1" err="1" smtClean="0">
                  <a:solidFill>
                    <a:srgbClr val="FFFFFF"/>
                  </a:solidFill>
                  <a:cs typeface="Times New Roman" pitchFamily="18" charset="0"/>
                </a:rPr>
                <a:t>Căn</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cứ</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pháp</a:t>
              </a:r>
              <a:r>
                <a:rPr lang="en-US" sz="2800" b="1" smtClean="0">
                  <a:solidFill>
                    <a:srgbClr val="FFFFFF"/>
                  </a:solidFill>
                  <a:cs typeface="Times New Roman" pitchFamily="18" charset="0"/>
                </a:rPr>
                <a:t> </a:t>
              </a:r>
              <a:r>
                <a:rPr lang="en-US" sz="2800" b="1" err="1" smtClean="0">
                  <a:solidFill>
                    <a:srgbClr val="FFFFFF"/>
                  </a:solidFill>
                  <a:cs typeface="Times New Roman" pitchFamily="18" charset="0"/>
                </a:rPr>
                <a:t>lý</a:t>
              </a:r>
              <a:r>
                <a:rPr lang="en-US" sz="2800" b="1" smtClean="0">
                  <a:solidFill>
                    <a:srgbClr val="FFFFFF"/>
                  </a:solidFill>
                  <a:cs typeface="Times New Roman" pitchFamily="18" charset="0"/>
                </a:rPr>
                <a:t>  </a:t>
              </a:r>
              <a:endParaRPr lang="en-US" sz="2800" b="1">
                <a:solidFill>
                  <a:srgbClr val="FFFFFF"/>
                </a:solidFill>
                <a:cs typeface="Times New Roman" pitchFamily="18" charset="0"/>
              </a:endParaRPr>
            </a:p>
          </p:txBody>
        </p:sp>
      </p:grpSp>
      <p:sp>
        <p:nvSpPr>
          <p:cNvPr id="19459"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3</a:t>
            </a:r>
          </a:p>
        </p:txBody>
      </p:sp>
    </p:spTree>
    <p:extLst>
      <p:ext uri="{BB962C8B-B14F-4D97-AF65-F5344CB8AC3E}">
        <p14:creationId xmlns:p14="http://schemas.microsoft.com/office/powerpoint/2010/main" val="2695661598"/>
      </p:ext>
    </p:extLst>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45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45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TextBox 10"/>
          <p:cNvSpPr txBox="1">
            <a:spLocks noChangeArrowheads="1"/>
          </p:cNvSpPr>
          <p:nvPr/>
        </p:nvSpPr>
        <p:spPr bwMode="auto">
          <a:xfrm>
            <a:off x="304800" y="1219200"/>
            <a:ext cx="8458200" cy="4401205"/>
          </a:xfrm>
          <a:prstGeom prst="rect">
            <a:avLst/>
          </a:prstGeom>
          <a:noFill/>
          <a:ln w="9525">
            <a:noFill/>
            <a:miter lim="800000"/>
            <a:headEnd/>
            <a:tailEnd/>
          </a:ln>
        </p:spPr>
        <p:txBody>
          <a:bodyPr>
            <a:spAutoFit/>
          </a:bodyPr>
          <a:lstStyle/>
          <a:p>
            <a:pPr algn="just"/>
            <a:r>
              <a:rPr lang="en-US" sz="2800" dirty="0" smtClean="0"/>
              <a:t>1. </a:t>
            </a:r>
            <a:r>
              <a:rPr lang="en-US" sz="2800" dirty="0"/>
              <a:t>Tổng số doanh nghiệp: </a:t>
            </a:r>
            <a:r>
              <a:rPr lang="en-US" sz="2800" dirty="0" smtClean="0"/>
              <a:t>13 </a:t>
            </a:r>
            <a:r>
              <a:rPr lang="vi-VN" sz="2800" dirty="0" smtClean="0"/>
              <a:t>doanh </a:t>
            </a:r>
            <a:r>
              <a:rPr lang="vi-VN" sz="2800" dirty="0"/>
              <a:t>nghiệp </a:t>
            </a:r>
            <a:r>
              <a:rPr lang="vi-VN" sz="2800" dirty="0" smtClean="0"/>
              <a:t>(2 </a:t>
            </a:r>
            <a:r>
              <a:rPr lang="vi-VN" sz="2800" dirty="0"/>
              <a:t>doanh nghiệp </a:t>
            </a:r>
            <a:r>
              <a:rPr lang="en-US" sz="2800" dirty="0" err="1" smtClean="0"/>
              <a:t>chiếm</a:t>
            </a:r>
            <a:r>
              <a:rPr lang="en-US" sz="2800" dirty="0" smtClean="0"/>
              <a:t>  </a:t>
            </a:r>
            <a:r>
              <a:rPr lang="en-US" sz="2800" dirty="0" err="1" smtClean="0"/>
              <a:t>thị</a:t>
            </a:r>
            <a:r>
              <a:rPr lang="en-US" sz="2800" dirty="0" smtClean="0"/>
              <a:t>  </a:t>
            </a:r>
            <a:r>
              <a:rPr lang="en-US" sz="2800" dirty="0" err="1" smtClean="0"/>
              <a:t>phần</a:t>
            </a:r>
            <a:r>
              <a:rPr lang="en-US" sz="2800" dirty="0" smtClean="0"/>
              <a:t> </a:t>
            </a:r>
            <a:r>
              <a:rPr lang="vi-VN" sz="2800" dirty="0" smtClean="0"/>
              <a:t>: </a:t>
            </a:r>
            <a:r>
              <a:rPr lang="vi-VN" sz="2800" dirty="0"/>
              <a:t>Bưu điện </a:t>
            </a:r>
            <a:r>
              <a:rPr lang="vi-VN" sz="2800" dirty="0" smtClean="0"/>
              <a:t>tỉnh</a:t>
            </a:r>
            <a:r>
              <a:rPr lang="en-US" sz="2800" dirty="0"/>
              <a:t> </a:t>
            </a:r>
            <a:r>
              <a:rPr lang="en-US" sz="2800" dirty="0" err="1" smtClean="0"/>
              <a:t>Hà</a:t>
            </a:r>
            <a:r>
              <a:rPr lang="en-US" sz="2800" dirty="0" smtClean="0"/>
              <a:t> </a:t>
            </a:r>
            <a:r>
              <a:rPr lang="en-US" sz="2800" dirty="0" err="1" smtClean="0"/>
              <a:t>Tĩnh</a:t>
            </a:r>
            <a:r>
              <a:rPr lang="vi-VN" sz="2800" dirty="0" smtClean="0"/>
              <a:t>, </a:t>
            </a:r>
            <a:r>
              <a:rPr lang="vi-VN" sz="2800" dirty="0"/>
              <a:t>Bưu chính Viettel </a:t>
            </a:r>
            <a:r>
              <a:rPr lang="en-US" sz="2800" dirty="0" err="1" smtClean="0"/>
              <a:t>Hà</a:t>
            </a:r>
            <a:r>
              <a:rPr lang="en-US" sz="2800" dirty="0"/>
              <a:t> </a:t>
            </a:r>
            <a:r>
              <a:rPr lang="en-US" sz="2800" dirty="0" err="1" smtClean="0"/>
              <a:t>Tĩnh</a:t>
            </a:r>
            <a:r>
              <a:rPr lang="vi-VN" sz="2800" dirty="0" smtClean="0"/>
              <a:t>)</a:t>
            </a:r>
            <a:r>
              <a:rPr lang="en-US" sz="2800" dirty="0" smtClean="0"/>
              <a:t>.</a:t>
            </a:r>
            <a:endParaRPr lang="vi-VN" sz="2800" dirty="0"/>
          </a:p>
          <a:p>
            <a:pPr algn="just"/>
            <a:r>
              <a:rPr lang="en-US" sz="2800" dirty="0" smtClean="0"/>
              <a:t>2. </a:t>
            </a:r>
            <a:r>
              <a:rPr lang="en-US" sz="2800" dirty="0"/>
              <a:t>Mạng bưu chính công cộng: </a:t>
            </a:r>
            <a:r>
              <a:rPr lang="vi-VN" sz="2800" dirty="0" smtClean="0"/>
              <a:t>Là </a:t>
            </a:r>
            <a:r>
              <a:rPr lang="vi-VN" sz="2800" dirty="0"/>
              <a:t>mạng bưu chính do Nhà nước đầu tư và giao cho Tổng công ty Bưu điện Việt Nam quản lý, khai thác dịch vụ (trong đó, có dịch vụ ưu chính công ích) (Quyết định số 41/2011/QĐ-TTg). Đại diện của Tổng công ty Bưu điện Việt Nam tại tỉnh </a:t>
            </a:r>
            <a:r>
              <a:rPr lang="en-US" sz="2800" dirty="0" err="1" smtClean="0"/>
              <a:t>Hà</a:t>
            </a:r>
            <a:r>
              <a:rPr lang="en-US" sz="2800" dirty="0" smtClean="0"/>
              <a:t>  </a:t>
            </a:r>
            <a:r>
              <a:rPr lang="en-US" sz="2800" dirty="0" err="1" smtClean="0"/>
              <a:t>Tĩnh</a:t>
            </a:r>
            <a:r>
              <a:rPr lang="en-US" sz="2800" dirty="0" smtClean="0"/>
              <a:t> </a:t>
            </a:r>
            <a:r>
              <a:rPr lang="vi-VN" sz="2800" dirty="0" smtClean="0"/>
              <a:t>là </a:t>
            </a:r>
            <a:r>
              <a:rPr lang="vi-VN" sz="2800" dirty="0"/>
              <a:t>Bưu điện </a:t>
            </a:r>
            <a:r>
              <a:rPr lang="vi-VN" sz="2800" dirty="0" smtClean="0"/>
              <a:t>tỉnh.</a:t>
            </a:r>
            <a:endParaRPr lang="vi-VN" sz="2800" dirty="0"/>
          </a:p>
          <a:p>
            <a:endParaRPr lang="en-US" sz="2800" dirty="0">
              <a:solidFill>
                <a:srgbClr val="001B70"/>
              </a:solidFill>
            </a:endParaRPr>
          </a:p>
        </p:txBody>
      </p:sp>
      <p:grpSp>
        <p:nvGrpSpPr>
          <p:cNvPr id="21506" name="Group 11"/>
          <p:cNvGrpSpPr>
            <a:grpSpLocks/>
          </p:cNvGrpSpPr>
          <p:nvPr/>
        </p:nvGrpSpPr>
        <p:grpSpPr bwMode="auto">
          <a:xfrm>
            <a:off x="609600" y="457200"/>
            <a:ext cx="7924800" cy="685800"/>
            <a:chOff x="1782108" y="228600"/>
            <a:chExt cx="4542492" cy="914400"/>
          </a:xfrm>
        </p:grpSpPr>
        <p:grpSp>
          <p:nvGrpSpPr>
            <p:cNvPr id="21534" name="Group 3"/>
            <p:cNvGrpSpPr>
              <a:grpSpLocks/>
            </p:cNvGrpSpPr>
            <p:nvPr/>
          </p:nvGrpSpPr>
          <p:grpSpPr bwMode="auto">
            <a:xfrm>
              <a:off x="1782108" y="228600"/>
              <a:ext cx="4542492" cy="914400"/>
              <a:chOff x="3124200" y="228600"/>
              <a:chExt cx="2014537" cy="1371600"/>
            </a:xfrm>
          </p:grpSpPr>
          <p:sp>
            <p:nvSpPr>
              <p:cNvPr id="18" name="AutoShape 7"/>
              <p:cNvSpPr>
                <a:spLocks noChangeArrowheads="1"/>
              </p:cNvSpPr>
              <p:nvPr/>
            </p:nvSpPr>
            <p:spPr bwMode="gray">
              <a:xfrm>
                <a:off x="3124200" y="228600"/>
                <a:ext cx="2014537" cy="1371600"/>
              </a:xfrm>
              <a:prstGeom prst="roundRect">
                <a:avLst>
                  <a:gd name="adj" fmla="val 11921"/>
                </a:avLst>
              </a:prstGeom>
              <a:gradFill rotWithShape="1">
                <a:gsLst>
                  <a:gs pos="0">
                    <a:srgbClr val="3399FF"/>
                  </a:gs>
                  <a:gs pos="100000">
                    <a:srgbClr val="3399FF">
                      <a:gamma/>
                      <a:shade val="69804"/>
                      <a:invGamma/>
                    </a:srgbClr>
                  </a:gs>
                </a:gsLst>
                <a:lin ang="5400000" scaled="1"/>
              </a:gradFill>
              <a:ln w="38100">
                <a:solidFill>
                  <a:schemeClr val="tx1"/>
                </a:solidFill>
                <a:round/>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21537" name="Freeform 8"/>
              <p:cNvSpPr>
                <a:spLocks/>
              </p:cNvSpPr>
              <p:nvPr/>
            </p:nvSpPr>
            <p:spPr bwMode="gray">
              <a:xfrm>
                <a:off x="3200401" y="304800"/>
                <a:ext cx="684212" cy="685800"/>
              </a:xfrm>
              <a:custGeom>
                <a:avLst/>
                <a:gdLst>
                  <a:gd name="T0" fmla="*/ 155514737 w 596"/>
                  <a:gd name="T1" fmla="*/ 0 h 598"/>
                  <a:gd name="T2" fmla="*/ 0 w 596"/>
                  <a:gd name="T3" fmla="*/ 155193796 h 598"/>
                  <a:gd name="T4" fmla="*/ 0 w 596"/>
                  <a:gd name="T5" fmla="*/ 774654650 h 598"/>
                  <a:gd name="T6" fmla="*/ 212184917 w 596"/>
                  <a:gd name="T7" fmla="*/ 228845016 h 598"/>
                  <a:gd name="T8" fmla="*/ 776254555 w 596"/>
                  <a:gd name="T9" fmla="*/ 0 h 598"/>
                  <a:gd name="T10" fmla="*/ 155514737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A2DAFF"/>
                  </a:gs>
                  <a:gs pos="50000">
                    <a:srgbClr val="0099FF"/>
                  </a:gs>
                  <a:gs pos="100000">
                    <a:srgbClr val="A2DAFF"/>
                  </a:gs>
                </a:gsLst>
                <a:lin ang="2700000" scaled="1"/>
              </a:gradFill>
              <a:ln w="0">
                <a:noFill/>
                <a:prstDash val="solid"/>
                <a:round/>
                <a:headEnd/>
                <a:tailEnd/>
              </a:ln>
            </p:spPr>
            <p:txBody>
              <a:bodyPr/>
              <a:lstStyle/>
              <a:p>
                <a:endParaRPr lang="en-US"/>
              </a:p>
            </p:txBody>
          </p:sp>
        </p:grpSp>
        <p:sp>
          <p:nvSpPr>
            <p:cNvPr id="21535" name="Text Box 9"/>
            <p:cNvSpPr txBox="1">
              <a:spLocks noChangeArrowheads="1"/>
            </p:cNvSpPr>
            <p:nvPr/>
          </p:nvSpPr>
          <p:spPr bwMode="gray">
            <a:xfrm>
              <a:off x="1782108" y="336551"/>
              <a:ext cx="4542492" cy="615553"/>
            </a:xfrm>
            <a:prstGeom prst="rect">
              <a:avLst/>
            </a:prstGeom>
            <a:noFill/>
            <a:ln w="9525" algn="ctr">
              <a:noFill/>
              <a:miter lim="800000"/>
              <a:headEnd/>
              <a:tailEnd/>
            </a:ln>
          </p:spPr>
          <p:txBody>
            <a:bodyPr wrap="square">
              <a:spAutoFit/>
            </a:bodyPr>
            <a:lstStyle/>
            <a:p>
              <a:pPr algn="ctr"/>
              <a:r>
                <a:rPr lang="en-US" sz="2400" b="1" dirty="0" smtClean="0">
                  <a:solidFill>
                    <a:srgbClr val="FFFFFF"/>
                  </a:solidFill>
                  <a:cs typeface="Times New Roman" pitchFamily="18" charset="0"/>
                </a:rPr>
                <a:t>II. </a:t>
              </a:r>
              <a:r>
                <a:rPr lang="en-US" sz="2400" b="1" dirty="0">
                  <a:solidFill>
                    <a:schemeClr val="bg1"/>
                  </a:solidFill>
                </a:rPr>
                <a:t>Hiện trạng hạ tầng mạng lưới và dịch vụ bưu </a:t>
              </a:r>
              <a:r>
                <a:rPr lang="en-US" sz="2400" b="1" dirty="0" smtClean="0">
                  <a:solidFill>
                    <a:schemeClr val="bg1"/>
                  </a:solidFill>
                </a:rPr>
                <a:t>chính</a:t>
              </a:r>
              <a:endParaRPr lang="en-US" sz="3200" b="1" dirty="0">
                <a:solidFill>
                  <a:schemeClr val="bg1"/>
                </a:solidFill>
                <a:cs typeface="Times New Roman" pitchFamily="18" charset="0"/>
              </a:endParaRPr>
            </a:p>
          </p:txBody>
        </p:sp>
      </p:grpSp>
      <p:sp>
        <p:nvSpPr>
          <p:cNvPr id="21533" name="Subtitle 2"/>
          <p:cNvSpPr>
            <a:spLocks/>
          </p:cNvSpPr>
          <p:nvPr/>
        </p:nvSpPr>
        <p:spPr bwMode="auto">
          <a:xfrm>
            <a:off x="8001000" y="6553200"/>
            <a:ext cx="1143000" cy="304800"/>
          </a:xfrm>
          <a:prstGeom prst="rect">
            <a:avLst/>
          </a:prstGeom>
          <a:noFill/>
          <a:ln w="9525">
            <a:noFill/>
            <a:miter lim="800000"/>
            <a:headEnd/>
            <a:tailEnd/>
          </a:ln>
        </p:spPr>
        <p:txBody>
          <a:bodyPr/>
          <a:lstStyle/>
          <a:p>
            <a:pPr algn="ctr">
              <a:spcBef>
                <a:spcPct val="20000"/>
              </a:spcBef>
              <a:buFont typeface="Times New Roman" pitchFamily="18" charset="0"/>
              <a:buNone/>
            </a:pPr>
            <a:r>
              <a:rPr lang="en-US" sz="1600" b="1">
                <a:solidFill>
                  <a:srgbClr val="002060"/>
                </a:solidFill>
              </a:rPr>
              <a:t>4</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F76DD0EEA9EDF408EA9CAF807026CA8" ma:contentTypeVersion="0" ma:contentTypeDescription="Create a new document." ma:contentTypeScope="" ma:versionID="01f16fe42e32de103311fcd363865c4b">
  <xsd:schema xmlns:xsd="http://www.w3.org/2001/XMLSchema" xmlns:xs="http://www.w3.org/2001/XMLSchema" xmlns:p="http://schemas.microsoft.com/office/2006/metadata/properties" targetNamespace="http://schemas.microsoft.com/office/2006/metadata/properties" ma:root="true" ma:fieldsID="711b5f35d88f7f6ebfe284b0f73f439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DA76AC3-9803-4678-86DF-5B1444E3DE55}"/>
</file>

<file path=customXml/itemProps2.xml><?xml version="1.0" encoding="utf-8"?>
<ds:datastoreItem xmlns:ds="http://schemas.openxmlformats.org/officeDocument/2006/customXml" ds:itemID="{57C8E843-B7DC-4326-8981-7EEBC07BA811}"/>
</file>

<file path=customXml/itemProps3.xml><?xml version="1.0" encoding="utf-8"?>
<ds:datastoreItem xmlns:ds="http://schemas.openxmlformats.org/officeDocument/2006/customXml" ds:itemID="{940E5974-1107-4558-97B8-429D15FF5077}"/>
</file>

<file path=docProps/app.xml><?xml version="1.0" encoding="utf-8"?>
<Properties xmlns="http://schemas.openxmlformats.org/officeDocument/2006/extended-properties" xmlns:vt="http://schemas.openxmlformats.org/officeDocument/2006/docPropsVTypes">
  <TotalTime>2693</TotalTime>
  <Words>3868</Words>
  <Application>Microsoft Office PowerPoint</Application>
  <PresentationFormat>On-screen Show (4:3)</PresentationFormat>
  <Paragraphs>177</Paragraphs>
  <Slides>18</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Times New Roman</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TRÂN TRỌNG CẢM 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Vanxuan</cp:lastModifiedBy>
  <cp:revision>128</cp:revision>
  <dcterms:created xsi:type="dcterms:W3CDTF">2013-05-23T02:35:16Z</dcterms:created>
  <dcterms:modified xsi:type="dcterms:W3CDTF">2021-03-23T02:29:22Z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0x010100EF76DD0EEA9EDF408EA9CAF807026CA8</vt:lpwstr>
  </property>
</Properties>
</file>